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</p:sldMasterIdLst>
  <p:notesMasterIdLst>
    <p:notesMasterId r:id="rId29"/>
  </p:notesMasterIdLst>
  <p:handoutMasterIdLst>
    <p:handoutMasterId r:id="rId30"/>
  </p:handoutMasterIdLst>
  <p:sldIdLst>
    <p:sldId id="267" r:id="rId3"/>
    <p:sldId id="268" r:id="rId4"/>
    <p:sldId id="386" r:id="rId5"/>
    <p:sldId id="346" r:id="rId6"/>
    <p:sldId id="341" r:id="rId7"/>
    <p:sldId id="376" r:id="rId8"/>
    <p:sldId id="377" r:id="rId9"/>
    <p:sldId id="379" r:id="rId10"/>
    <p:sldId id="378" r:id="rId11"/>
    <p:sldId id="383" r:id="rId12"/>
    <p:sldId id="381" r:id="rId13"/>
    <p:sldId id="382" r:id="rId14"/>
    <p:sldId id="385" r:id="rId15"/>
    <p:sldId id="389" r:id="rId16"/>
    <p:sldId id="390" r:id="rId17"/>
    <p:sldId id="387" r:id="rId18"/>
    <p:sldId id="388" r:id="rId19"/>
    <p:sldId id="278" r:id="rId20"/>
    <p:sldId id="391" r:id="rId21"/>
    <p:sldId id="392" r:id="rId22"/>
    <p:sldId id="393" r:id="rId23"/>
    <p:sldId id="269" r:id="rId24"/>
    <p:sldId id="270" r:id="rId25"/>
    <p:sldId id="273" r:id="rId26"/>
    <p:sldId id="274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AC7"/>
    <a:srgbClr val="F7F5E8"/>
    <a:srgbClr val="660000"/>
    <a:srgbClr val="EFE8D8"/>
    <a:srgbClr val="EEE5C7"/>
    <a:srgbClr val="C1B49A"/>
    <a:srgbClr val="E8E4D8"/>
    <a:srgbClr val="6E6A5B"/>
    <a:srgbClr val="C8C5BB"/>
    <a:srgbClr val="CAC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5" autoAdjust="0"/>
    <p:restoredTop sz="93402" autoAdjust="0"/>
  </p:normalViewPr>
  <p:slideViewPr>
    <p:cSldViewPr snapToGrid="0" snapToObjects="1">
      <p:cViewPr varScale="1">
        <p:scale>
          <a:sx n="110" d="100"/>
          <a:sy n="110" d="100"/>
        </p:scale>
        <p:origin x="7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7D7A9-0296-424D-8FBD-38A5210C59F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721E7-4DBE-BC44-988D-4128EE48D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31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1265E-45E4-914C-9FA3-8ECF266E0A83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B9835-DA8B-D845-BA8B-2F9596FD2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2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B9835-DA8B-D845-BA8B-2F9596FD26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7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B9835-DA8B-D845-BA8B-2F9596FD2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2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ung 24"/>
          <p:cNvGrpSpPr/>
          <p:nvPr userDrawn="1"/>
        </p:nvGrpSpPr>
        <p:grpSpPr>
          <a:xfrm>
            <a:off x="-1" y="0"/>
            <a:ext cx="9170756" cy="6866038"/>
            <a:chOff x="-1" y="0"/>
            <a:chExt cx="9170756" cy="6866038"/>
          </a:xfrm>
        </p:grpSpPr>
        <p:pic>
          <p:nvPicPr>
            <p:cNvPr id="13" name="Picture 17" descr="Red_Background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9170756" cy="6866038"/>
            </a:xfrm>
            <a:prstGeom prst="rect">
              <a:avLst/>
            </a:prstGeom>
          </p:spPr>
        </p:pic>
        <p:pic>
          <p:nvPicPr>
            <p:cNvPr id="16" name="Picture 2" descr="uwlogo_web_med_ctr_wh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76" y="4848184"/>
              <a:ext cx="2670048" cy="1786128"/>
            </a:xfrm>
            <a:prstGeom prst="rect">
              <a:avLst/>
            </a:prstGeom>
          </p:spPr>
        </p:pic>
        <p:grpSp>
          <p:nvGrpSpPr>
            <p:cNvPr id="6" name="Gruppierung 5"/>
            <p:cNvGrpSpPr/>
            <p:nvPr userDrawn="1"/>
          </p:nvGrpSpPr>
          <p:grpSpPr>
            <a:xfrm>
              <a:off x="-1" y="1653938"/>
              <a:ext cx="9170756" cy="2973128"/>
              <a:chOff x="-1" y="1653938"/>
              <a:chExt cx="9170756" cy="2973128"/>
            </a:xfrm>
          </p:grpSpPr>
          <p:sp>
            <p:nvSpPr>
              <p:cNvPr id="15" name="Rectangle 7"/>
              <p:cNvSpPr/>
              <p:nvPr userDrawn="1"/>
            </p:nvSpPr>
            <p:spPr>
              <a:xfrm>
                <a:off x="-1" y="1653938"/>
                <a:ext cx="9170755" cy="2971843"/>
              </a:xfrm>
              <a:prstGeom prst="rect">
                <a:avLst/>
              </a:prstGeom>
              <a:solidFill>
                <a:srgbClr val="7B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uppierung 4"/>
              <p:cNvGrpSpPr/>
              <p:nvPr userDrawn="1"/>
            </p:nvGrpSpPr>
            <p:grpSpPr>
              <a:xfrm>
                <a:off x="-1" y="1653938"/>
                <a:ext cx="9170756" cy="2973128"/>
                <a:chOff x="-1" y="1653938"/>
                <a:chExt cx="9170756" cy="2973128"/>
              </a:xfrm>
            </p:grpSpPr>
            <p:pic>
              <p:nvPicPr>
                <p:cNvPr id="17" name="Picture 6"/>
                <p:cNvPicPr>
                  <a:picLocks noChangeAspect="1"/>
                </p:cNvPicPr>
                <p:nvPr userDrawn="1"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9104" y="1867270"/>
                  <a:ext cx="1837944" cy="2759796"/>
                </a:xfrm>
                <a:prstGeom prst="rect">
                  <a:avLst/>
                </a:prstGeom>
              </p:spPr>
            </p:pic>
            <p:pic>
              <p:nvPicPr>
                <p:cNvPr id="19" name="Picture 10"/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1975" y="1653938"/>
                  <a:ext cx="1839600" cy="2752397"/>
                </a:xfrm>
                <a:prstGeom prst="rect">
                  <a:avLst/>
                </a:prstGeom>
              </p:spPr>
            </p:pic>
            <p:pic>
              <p:nvPicPr>
                <p:cNvPr id="20" name="Picture 12"/>
                <p:cNvPicPr>
                  <a:picLocks noChangeAspect="1"/>
                </p:cNvPicPr>
                <p:nvPr userDrawn="1"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9010" y="1653938"/>
                  <a:ext cx="1837944" cy="2759505"/>
                </a:xfrm>
                <a:prstGeom prst="rect">
                  <a:avLst/>
                </a:prstGeom>
              </p:spPr>
            </p:pic>
            <p:pic>
              <p:nvPicPr>
                <p:cNvPr id="21" name="Picture 11"/>
                <p:cNvPicPr>
                  <a:picLocks noChangeAspect="1"/>
                </p:cNvPicPr>
                <p:nvPr userDrawn="1"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24773" y="1870150"/>
                  <a:ext cx="1845982" cy="2756916"/>
                </a:xfrm>
                <a:prstGeom prst="rect">
                  <a:avLst/>
                </a:prstGeom>
              </p:spPr>
            </p:pic>
            <p:pic>
              <p:nvPicPr>
                <p:cNvPr id="22" name="Picture 13"/>
                <p:cNvPicPr>
                  <a:picLocks noChangeAspect="1"/>
                </p:cNvPicPr>
                <p:nvPr userDrawn="1"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" y="1872601"/>
                  <a:ext cx="1839600" cy="2746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Picture 20"/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97394"/>
              <a:ext cx="7315200" cy="105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65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2869027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3147992" y="873760"/>
            <a:ext cx="2869027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6082016" y="873760"/>
            <a:ext cx="2869027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38539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8736251" cy="2389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2" hasCustomPrompt="1"/>
          </p:nvPr>
        </p:nvSpPr>
        <p:spPr>
          <a:xfrm>
            <a:off x="217487" y="3368876"/>
            <a:ext cx="8736251" cy="2389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976400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1"/>
            <a:ext cx="8736251" cy="15937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2" hasCustomPrompt="1"/>
          </p:nvPr>
        </p:nvSpPr>
        <p:spPr>
          <a:xfrm>
            <a:off x="217487" y="4158848"/>
            <a:ext cx="8736251" cy="15937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217487" y="2514600"/>
            <a:ext cx="8736251" cy="15937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35205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ide-by-Side w/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17487" y="873760"/>
            <a:ext cx="4320002" cy="3454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1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1219199"/>
            <a:ext cx="4320000" cy="45383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Text layer 1</a:t>
            </a:r>
          </a:p>
          <a:p>
            <a:pPr lvl="1"/>
            <a:r>
              <a:rPr lang="en-US" noProof="0"/>
              <a:t>Text layer 2</a:t>
            </a:r>
          </a:p>
          <a:p>
            <a:pPr lvl="2"/>
            <a:r>
              <a:rPr lang="en-US" noProof="0"/>
              <a:t>Text layer 3</a:t>
            </a:r>
          </a:p>
          <a:p>
            <a:pPr lvl="3"/>
            <a:r>
              <a:rPr lang="en-US" noProof="0"/>
              <a:t>Text layer 4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3739" y="873760"/>
            <a:ext cx="4320002" cy="3454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 cap="none" baseline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4633739" y="1219199"/>
            <a:ext cx="4320000" cy="45383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Text layer 1</a:t>
            </a:r>
          </a:p>
          <a:p>
            <a:pPr lvl="1"/>
            <a:r>
              <a:rPr lang="en-US" noProof="0"/>
              <a:t>Text layer 2</a:t>
            </a:r>
          </a:p>
          <a:p>
            <a:pPr lvl="2"/>
            <a:r>
              <a:rPr lang="en-US" noProof="0"/>
              <a:t>Text layer 3</a:t>
            </a:r>
          </a:p>
          <a:p>
            <a:pPr lvl="3"/>
            <a:r>
              <a:rPr lang="en-US" noProof="0"/>
              <a:t>Text layer 4</a:t>
            </a:r>
          </a:p>
        </p:txBody>
      </p:sp>
      <p:sp>
        <p:nvSpPr>
          <p:cNvPr id="17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88805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8" y="873760"/>
            <a:ext cx="4320000" cy="2389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2" hasCustomPrompt="1"/>
          </p:nvPr>
        </p:nvSpPr>
        <p:spPr>
          <a:xfrm>
            <a:off x="4633738" y="3368876"/>
            <a:ext cx="4320000" cy="2389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 hasCustomPrompt="1"/>
          </p:nvPr>
        </p:nvSpPr>
        <p:spPr>
          <a:xfrm>
            <a:off x="217487" y="3368876"/>
            <a:ext cx="4320000" cy="23884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4" hasCustomPrompt="1"/>
          </p:nvPr>
        </p:nvSpPr>
        <p:spPr>
          <a:xfrm>
            <a:off x="4633738" y="873760"/>
            <a:ext cx="4320000" cy="2389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72778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-by-Side w/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1219199"/>
            <a:ext cx="2869027" cy="4538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3147992" y="1219199"/>
            <a:ext cx="2869027" cy="4538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3" hasCustomPrompt="1"/>
          </p:nvPr>
        </p:nvSpPr>
        <p:spPr>
          <a:xfrm>
            <a:off x="6082016" y="1219199"/>
            <a:ext cx="2869027" cy="4538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17487" y="873760"/>
            <a:ext cx="2869027" cy="3454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1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48782" y="873760"/>
            <a:ext cx="2869027" cy="3454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2</a:t>
            </a:r>
          </a:p>
        </p:txBody>
      </p:sp>
      <p:sp>
        <p:nvSpPr>
          <p:cNvPr id="17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087962" y="873760"/>
            <a:ext cx="2869027" cy="3454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3</a:t>
            </a:r>
          </a:p>
        </p:txBody>
      </p:sp>
    </p:spTree>
    <p:extLst>
      <p:ext uri="{BB962C8B-B14F-4D97-AF65-F5344CB8AC3E}">
        <p14:creationId xmlns:p14="http://schemas.microsoft.com/office/powerpoint/2010/main" val="211695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orizontal w/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1219200"/>
            <a:ext cx="8736251" cy="204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17487" y="3367719"/>
            <a:ext cx="8736251" cy="341967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2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7487" y="873760"/>
            <a:ext cx="8736253" cy="341967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1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4" hasCustomPrompt="1"/>
          </p:nvPr>
        </p:nvSpPr>
        <p:spPr>
          <a:xfrm>
            <a:off x="217487" y="3709686"/>
            <a:ext cx="8736251" cy="204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24944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zontal w/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1219199"/>
            <a:ext cx="8736251" cy="1248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7487" y="873760"/>
            <a:ext cx="8736253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1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7487" y="2514600"/>
            <a:ext cx="8736253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17487" y="4158848"/>
            <a:ext cx="8736253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3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7" hasCustomPrompt="1"/>
          </p:nvPr>
        </p:nvSpPr>
        <p:spPr>
          <a:xfrm>
            <a:off x="217487" y="2855410"/>
            <a:ext cx="8736251" cy="1248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18" hasCustomPrompt="1"/>
          </p:nvPr>
        </p:nvSpPr>
        <p:spPr>
          <a:xfrm>
            <a:off x="217487" y="4503838"/>
            <a:ext cx="8736251" cy="1248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425637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w/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 dirty="0"/>
              <a:t>Source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8" y="1219200"/>
            <a:ext cx="4320000" cy="204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 dirty="0"/>
              <a:t>Chapter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4" hasCustomPrompt="1"/>
          </p:nvPr>
        </p:nvSpPr>
        <p:spPr>
          <a:xfrm>
            <a:off x="4633738" y="1219200"/>
            <a:ext cx="4320000" cy="2044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7487" y="873760"/>
            <a:ext cx="4320001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Headline 1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32124" y="873760"/>
            <a:ext cx="4320001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Headline 2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17487" y="3368876"/>
            <a:ext cx="4320001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Headline 3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32124" y="3352800"/>
            <a:ext cx="4320001" cy="3454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Headline 4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9" hasCustomPrompt="1"/>
          </p:nvPr>
        </p:nvSpPr>
        <p:spPr>
          <a:xfrm>
            <a:off x="217488" y="3709686"/>
            <a:ext cx="4320000" cy="204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idx="20" hasCustomPrompt="1"/>
          </p:nvPr>
        </p:nvSpPr>
        <p:spPr>
          <a:xfrm>
            <a:off x="4633738" y="3709686"/>
            <a:ext cx="4320000" cy="2044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231560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49425"/>
            <a:ext cx="7772400" cy="14700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7175"/>
            <a:ext cx="6400800" cy="36988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grpSp>
        <p:nvGrpSpPr>
          <p:cNvPr id="703492" name="Group 7"/>
          <p:cNvGrpSpPr>
            <a:grpSpLocks/>
          </p:cNvGrpSpPr>
          <p:nvPr/>
        </p:nvGrpSpPr>
        <p:grpSpPr bwMode="auto">
          <a:xfrm>
            <a:off x="0" y="385763"/>
            <a:ext cx="9134475" cy="6188075"/>
            <a:chOff x="0" y="243"/>
            <a:chExt cx="5754" cy="3898"/>
          </a:xfrm>
        </p:grpSpPr>
        <p:grpSp>
          <p:nvGrpSpPr>
            <p:cNvPr id="703493" name="Group 8"/>
            <p:cNvGrpSpPr>
              <a:grpSpLocks/>
            </p:cNvGrpSpPr>
            <p:nvPr/>
          </p:nvGrpSpPr>
          <p:grpSpPr bwMode="auto">
            <a:xfrm>
              <a:off x="0" y="243"/>
              <a:ext cx="609" cy="288"/>
              <a:chOff x="0" y="243"/>
              <a:chExt cx="609" cy="288"/>
            </a:xfrm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0" y="243"/>
                <a:ext cx="202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1" y="0"/>
                  </a:cxn>
                  <a:cxn ang="0">
                    <a:pos x="165" y="287"/>
                  </a:cxn>
                  <a:cxn ang="0">
                    <a:pos x="0" y="287"/>
                  </a:cxn>
                  <a:cxn ang="0">
                    <a:pos x="0" y="0"/>
                  </a:cxn>
                </a:cxnLst>
                <a:rect l="0" t="0" r="r" b="b"/>
                <a:pathLst>
                  <a:path w="202" h="288">
                    <a:moveTo>
                      <a:pt x="0" y="0"/>
                    </a:moveTo>
                    <a:lnTo>
                      <a:pt x="201" y="0"/>
                    </a:lnTo>
                    <a:lnTo>
                      <a:pt x="165" y="287"/>
                    </a:lnTo>
                    <a:lnTo>
                      <a:pt x="0" y="2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87" y="243"/>
                <a:ext cx="167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132" y="287"/>
                  </a:cxn>
                  <a:cxn ang="0">
                    <a:pos x="166" y="0"/>
                  </a:cxn>
                  <a:cxn ang="0">
                    <a:pos x="34" y="0"/>
                  </a:cxn>
                </a:cxnLst>
                <a:rect l="0" t="0" r="r" b="b"/>
                <a:pathLst>
                  <a:path w="167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132" y="287"/>
                    </a:lnTo>
                    <a:lnTo>
                      <a:pt x="166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37" y="243"/>
                <a:ext cx="139" cy="288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0" y="287"/>
                  </a:cxn>
                  <a:cxn ang="0">
                    <a:pos x="104" y="287"/>
                  </a:cxn>
                  <a:cxn ang="0">
                    <a:pos x="138" y="0"/>
                  </a:cxn>
                  <a:cxn ang="0">
                    <a:pos x="35" y="0"/>
                  </a:cxn>
                </a:cxnLst>
                <a:rect l="0" t="0" r="r" b="b"/>
                <a:pathLst>
                  <a:path w="139" h="288">
                    <a:moveTo>
                      <a:pt x="35" y="0"/>
                    </a:moveTo>
                    <a:lnTo>
                      <a:pt x="0" y="287"/>
                    </a:lnTo>
                    <a:lnTo>
                      <a:pt x="104" y="287"/>
                    </a:lnTo>
                    <a:lnTo>
                      <a:pt x="138" y="0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457" y="243"/>
                <a:ext cx="103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68" y="287"/>
                  </a:cxn>
                  <a:cxn ang="0">
                    <a:pos x="102" y="0"/>
                  </a:cxn>
                  <a:cxn ang="0">
                    <a:pos x="34" y="0"/>
                  </a:cxn>
                </a:cxnLst>
                <a:rect l="0" t="0" r="r" b="b"/>
                <a:pathLst>
                  <a:path w="103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68" y="287"/>
                    </a:lnTo>
                    <a:lnTo>
                      <a:pt x="102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39" y="243"/>
                <a:ext cx="70" cy="28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0" y="287"/>
                  </a:cxn>
                  <a:cxn ang="0">
                    <a:pos x="35" y="287"/>
                  </a:cxn>
                  <a:cxn ang="0">
                    <a:pos x="69" y="0"/>
                  </a:cxn>
                  <a:cxn ang="0">
                    <a:pos x="33" y="0"/>
                  </a:cxn>
                </a:cxnLst>
                <a:rect l="0" t="0" r="r" b="b"/>
                <a:pathLst>
                  <a:path w="70" h="288">
                    <a:moveTo>
                      <a:pt x="33" y="0"/>
                    </a:moveTo>
                    <a:lnTo>
                      <a:pt x="0" y="287"/>
                    </a:lnTo>
                    <a:lnTo>
                      <a:pt x="35" y="287"/>
                    </a:lnTo>
                    <a:lnTo>
                      <a:pt x="69" y="0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703499" name="Group 14"/>
            <p:cNvGrpSpPr>
              <a:grpSpLocks/>
            </p:cNvGrpSpPr>
            <p:nvPr/>
          </p:nvGrpSpPr>
          <p:grpSpPr bwMode="auto">
            <a:xfrm>
              <a:off x="528" y="3942"/>
              <a:ext cx="5226" cy="199"/>
              <a:chOff x="528" y="3942"/>
              <a:chExt cx="5226" cy="199"/>
            </a:xfrm>
          </p:grpSpPr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528" y="4092"/>
                <a:ext cx="5226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25" y="48"/>
                  </a:cxn>
                  <a:cxn ang="0">
                    <a:pos x="5225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26" h="49">
                    <a:moveTo>
                      <a:pt x="0" y="48"/>
                    </a:moveTo>
                    <a:lnTo>
                      <a:pt x="5225" y="48"/>
                    </a:lnTo>
                    <a:lnTo>
                      <a:pt x="5225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545" y="4017"/>
                <a:ext cx="5209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08" y="48"/>
                  </a:cxn>
                  <a:cxn ang="0">
                    <a:pos x="5208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09" h="49">
                    <a:moveTo>
                      <a:pt x="0" y="48"/>
                    </a:moveTo>
                    <a:lnTo>
                      <a:pt x="5208" y="48"/>
                    </a:lnTo>
                    <a:lnTo>
                      <a:pt x="5208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62" y="3942"/>
                <a:ext cx="5192" cy="51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5191" y="48"/>
                  </a:cxn>
                  <a:cxn ang="0">
                    <a:pos x="5191" y="0"/>
                  </a:cxn>
                  <a:cxn ang="0">
                    <a:pos x="12" y="0"/>
                  </a:cxn>
                  <a:cxn ang="0">
                    <a:pos x="0" y="50"/>
                  </a:cxn>
                </a:cxnLst>
                <a:rect l="0" t="0" r="r" b="b"/>
                <a:pathLst>
                  <a:path w="5192" h="51">
                    <a:moveTo>
                      <a:pt x="0" y="50"/>
                    </a:moveTo>
                    <a:lnTo>
                      <a:pt x="5191" y="48"/>
                    </a:lnTo>
                    <a:lnTo>
                      <a:pt x="5191" y="0"/>
                    </a:lnTo>
                    <a:lnTo>
                      <a:pt x="12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03503" name="Text Box 15"/>
          <p:cNvSpPr txBox="1">
            <a:spLocks noChangeArrowheads="1"/>
          </p:cNvSpPr>
          <p:nvPr/>
        </p:nvSpPr>
        <p:spPr bwMode="auto">
          <a:xfrm>
            <a:off x="1431925" y="5267325"/>
            <a:ext cx="63817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Polymer Engineering Center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University of Wisconsin-Madison</a:t>
            </a:r>
          </a:p>
          <a:p>
            <a:pPr algn="ctr"/>
            <a:endParaRPr lang="de-DE" sz="900" dirty="0">
              <a:solidFill>
                <a:srgbClr val="0070C0"/>
              </a:solidFill>
            </a:endParaRPr>
          </a:p>
        </p:txBody>
      </p:sp>
      <p:sp>
        <p:nvSpPr>
          <p:cNvPr id="703504" name="Text Box 16"/>
          <p:cNvSpPr txBox="1">
            <a:spLocks noChangeArrowheads="1"/>
          </p:cNvSpPr>
          <p:nvPr/>
        </p:nvSpPr>
        <p:spPr bwMode="auto">
          <a:xfrm>
            <a:off x="1403350" y="4365625"/>
            <a:ext cx="6337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/>
              <a:t>Advisor: Prof. T. Osswald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84356" y="1863784"/>
            <a:ext cx="5993975" cy="132504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dirty="0"/>
              <a:t>Subtitle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pic>
        <p:nvPicPr>
          <p:cNvPr id="8" name="Bild 7" descr="PEC-Logo-2015 extruder onl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19" y="1283289"/>
            <a:ext cx="7053019" cy="783669"/>
          </a:xfrm>
          <a:prstGeom prst="rect">
            <a:avLst/>
          </a:prstGeom>
        </p:spPr>
      </p:pic>
      <p:pic>
        <p:nvPicPr>
          <p:cNvPr id="19" name="Bild 18" descr="PEC-Logo-2015-Badger-R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0" y="6071292"/>
            <a:ext cx="4361418" cy="517111"/>
          </a:xfrm>
          <a:prstGeom prst="rect">
            <a:avLst/>
          </a:prstGeom>
        </p:spPr>
      </p:pic>
      <p:sp>
        <p:nvSpPr>
          <p:cNvPr id="21" name="Line 15"/>
          <p:cNvSpPr>
            <a:spLocks noChangeShapeType="1"/>
          </p:cNvSpPr>
          <p:nvPr userDrawn="1"/>
        </p:nvSpPr>
        <p:spPr bwMode="auto">
          <a:xfrm flipH="1">
            <a:off x="215900" y="5930900"/>
            <a:ext cx="873784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noProof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>
          <a:xfrm>
            <a:off x="2684463" y="3197285"/>
            <a:ext cx="5994400" cy="702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24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2684463" y="4413920"/>
            <a:ext cx="5994400" cy="6260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dirty="0"/>
              <a:t>Institutions</a:t>
            </a:r>
          </a:p>
        </p:txBody>
      </p:sp>
      <p:pic>
        <p:nvPicPr>
          <p:cNvPr id="18" name="Bild 17" descr="uwlogo_web_sm_f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973235"/>
            <a:ext cx="2235202" cy="7526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84463" y="1012355"/>
            <a:ext cx="5994400" cy="719138"/>
          </a:xfrm>
        </p:spPr>
        <p:txBody>
          <a:bodyPr lIns="108000" anchor="b"/>
          <a:lstStyle/>
          <a:p>
            <a:r>
              <a:rPr lang="de-DE" dirty="0"/>
              <a:t>Title</a:t>
            </a:r>
          </a:p>
        </p:txBody>
      </p:sp>
      <p:sp>
        <p:nvSpPr>
          <p:cNvPr id="11" name="Inhaltsplatzhalter 16"/>
          <p:cNvSpPr>
            <a:spLocks noGrp="1"/>
          </p:cNvSpPr>
          <p:nvPr>
            <p:ph sz="quarter" idx="12" hasCustomPrompt="1"/>
          </p:nvPr>
        </p:nvSpPr>
        <p:spPr>
          <a:xfrm>
            <a:off x="2684463" y="3902276"/>
            <a:ext cx="5994400" cy="5116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 dirty="0"/>
              <a:t>under the direction of:</a:t>
            </a:r>
          </a:p>
        </p:txBody>
      </p:sp>
    </p:spTree>
    <p:extLst>
      <p:ext uri="{BB962C8B-B14F-4D97-AF65-F5344CB8AC3E}">
        <p14:creationId xmlns:p14="http://schemas.microsoft.com/office/powerpoint/2010/main" val="3832171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49425"/>
            <a:ext cx="7772400" cy="14700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7175"/>
            <a:ext cx="6400800" cy="369888"/>
          </a:xfr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grpSp>
        <p:nvGrpSpPr>
          <p:cNvPr id="703492" name="Group 7"/>
          <p:cNvGrpSpPr>
            <a:grpSpLocks/>
          </p:cNvGrpSpPr>
          <p:nvPr/>
        </p:nvGrpSpPr>
        <p:grpSpPr bwMode="auto">
          <a:xfrm>
            <a:off x="0" y="385763"/>
            <a:ext cx="9134475" cy="6188075"/>
            <a:chOff x="0" y="243"/>
            <a:chExt cx="5754" cy="3898"/>
          </a:xfrm>
        </p:grpSpPr>
        <p:grpSp>
          <p:nvGrpSpPr>
            <p:cNvPr id="703493" name="Group 8"/>
            <p:cNvGrpSpPr>
              <a:grpSpLocks/>
            </p:cNvGrpSpPr>
            <p:nvPr/>
          </p:nvGrpSpPr>
          <p:grpSpPr bwMode="auto">
            <a:xfrm>
              <a:off x="0" y="243"/>
              <a:ext cx="609" cy="288"/>
              <a:chOff x="0" y="243"/>
              <a:chExt cx="609" cy="288"/>
            </a:xfrm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0" y="243"/>
                <a:ext cx="202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1" y="0"/>
                  </a:cxn>
                  <a:cxn ang="0">
                    <a:pos x="165" y="287"/>
                  </a:cxn>
                  <a:cxn ang="0">
                    <a:pos x="0" y="287"/>
                  </a:cxn>
                  <a:cxn ang="0">
                    <a:pos x="0" y="0"/>
                  </a:cxn>
                </a:cxnLst>
                <a:rect l="0" t="0" r="r" b="b"/>
                <a:pathLst>
                  <a:path w="202" h="288">
                    <a:moveTo>
                      <a:pt x="0" y="0"/>
                    </a:moveTo>
                    <a:lnTo>
                      <a:pt x="201" y="0"/>
                    </a:lnTo>
                    <a:lnTo>
                      <a:pt x="165" y="287"/>
                    </a:lnTo>
                    <a:lnTo>
                      <a:pt x="0" y="2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87" y="243"/>
                <a:ext cx="167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132" y="287"/>
                  </a:cxn>
                  <a:cxn ang="0">
                    <a:pos x="166" y="0"/>
                  </a:cxn>
                  <a:cxn ang="0">
                    <a:pos x="34" y="0"/>
                  </a:cxn>
                </a:cxnLst>
                <a:rect l="0" t="0" r="r" b="b"/>
                <a:pathLst>
                  <a:path w="167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132" y="287"/>
                    </a:lnTo>
                    <a:lnTo>
                      <a:pt x="166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37" y="243"/>
                <a:ext cx="139" cy="288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0" y="287"/>
                  </a:cxn>
                  <a:cxn ang="0">
                    <a:pos x="104" y="287"/>
                  </a:cxn>
                  <a:cxn ang="0">
                    <a:pos x="138" y="0"/>
                  </a:cxn>
                  <a:cxn ang="0">
                    <a:pos x="35" y="0"/>
                  </a:cxn>
                </a:cxnLst>
                <a:rect l="0" t="0" r="r" b="b"/>
                <a:pathLst>
                  <a:path w="139" h="288">
                    <a:moveTo>
                      <a:pt x="35" y="0"/>
                    </a:moveTo>
                    <a:lnTo>
                      <a:pt x="0" y="287"/>
                    </a:lnTo>
                    <a:lnTo>
                      <a:pt x="104" y="287"/>
                    </a:lnTo>
                    <a:lnTo>
                      <a:pt x="138" y="0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457" y="243"/>
                <a:ext cx="103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68" y="287"/>
                  </a:cxn>
                  <a:cxn ang="0">
                    <a:pos x="102" y="0"/>
                  </a:cxn>
                  <a:cxn ang="0">
                    <a:pos x="34" y="0"/>
                  </a:cxn>
                </a:cxnLst>
                <a:rect l="0" t="0" r="r" b="b"/>
                <a:pathLst>
                  <a:path w="103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68" y="287"/>
                    </a:lnTo>
                    <a:lnTo>
                      <a:pt x="102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39" y="243"/>
                <a:ext cx="70" cy="28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0" y="287"/>
                  </a:cxn>
                  <a:cxn ang="0">
                    <a:pos x="35" y="287"/>
                  </a:cxn>
                  <a:cxn ang="0">
                    <a:pos x="69" y="0"/>
                  </a:cxn>
                  <a:cxn ang="0">
                    <a:pos x="33" y="0"/>
                  </a:cxn>
                </a:cxnLst>
                <a:rect l="0" t="0" r="r" b="b"/>
                <a:pathLst>
                  <a:path w="70" h="288">
                    <a:moveTo>
                      <a:pt x="33" y="0"/>
                    </a:moveTo>
                    <a:lnTo>
                      <a:pt x="0" y="287"/>
                    </a:lnTo>
                    <a:lnTo>
                      <a:pt x="35" y="287"/>
                    </a:lnTo>
                    <a:lnTo>
                      <a:pt x="69" y="0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03499" name="Group 14"/>
            <p:cNvGrpSpPr>
              <a:grpSpLocks/>
            </p:cNvGrpSpPr>
            <p:nvPr/>
          </p:nvGrpSpPr>
          <p:grpSpPr bwMode="auto">
            <a:xfrm>
              <a:off x="528" y="3942"/>
              <a:ext cx="5226" cy="199"/>
              <a:chOff x="528" y="3942"/>
              <a:chExt cx="5226" cy="199"/>
            </a:xfrm>
          </p:grpSpPr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528" y="4092"/>
                <a:ext cx="5226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25" y="48"/>
                  </a:cxn>
                  <a:cxn ang="0">
                    <a:pos x="5225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26" h="49">
                    <a:moveTo>
                      <a:pt x="0" y="48"/>
                    </a:moveTo>
                    <a:lnTo>
                      <a:pt x="5225" y="48"/>
                    </a:lnTo>
                    <a:lnTo>
                      <a:pt x="5225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545" y="4017"/>
                <a:ext cx="5209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08" y="48"/>
                  </a:cxn>
                  <a:cxn ang="0">
                    <a:pos x="5208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09" h="49">
                    <a:moveTo>
                      <a:pt x="0" y="48"/>
                    </a:moveTo>
                    <a:lnTo>
                      <a:pt x="5208" y="48"/>
                    </a:lnTo>
                    <a:lnTo>
                      <a:pt x="5208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62" y="3942"/>
                <a:ext cx="5192" cy="51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5191" y="48"/>
                  </a:cxn>
                  <a:cxn ang="0">
                    <a:pos x="5191" y="0"/>
                  </a:cxn>
                  <a:cxn ang="0">
                    <a:pos x="12" y="0"/>
                  </a:cxn>
                  <a:cxn ang="0">
                    <a:pos x="0" y="50"/>
                  </a:cxn>
                </a:cxnLst>
                <a:rect l="0" t="0" r="r" b="b"/>
                <a:pathLst>
                  <a:path w="5192" h="51">
                    <a:moveTo>
                      <a:pt x="0" y="50"/>
                    </a:moveTo>
                    <a:lnTo>
                      <a:pt x="5191" y="48"/>
                    </a:lnTo>
                    <a:lnTo>
                      <a:pt x="5191" y="0"/>
                    </a:lnTo>
                    <a:lnTo>
                      <a:pt x="12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703503" name="Text Box 15"/>
          <p:cNvSpPr txBox="1">
            <a:spLocks noChangeArrowheads="1"/>
          </p:cNvSpPr>
          <p:nvPr/>
        </p:nvSpPr>
        <p:spPr bwMode="auto">
          <a:xfrm>
            <a:off x="1431925" y="5267325"/>
            <a:ext cx="63817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dirty="0">
                <a:solidFill>
                  <a:srgbClr val="000000"/>
                </a:solidFill>
                <a:latin typeface="Arial" charset="0"/>
              </a:rPr>
              <a:t>Polymer Engineering Center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dirty="0">
                <a:solidFill>
                  <a:srgbClr val="000000"/>
                </a:solidFill>
                <a:latin typeface="Arial" charset="0"/>
              </a:rPr>
              <a:t>University of Wisconsin-Madison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de-DE" sz="900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703504" name="Text Box 16"/>
          <p:cNvSpPr txBox="1">
            <a:spLocks noChangeArrowheads="1"/>
          </p:cNvSpPr>
          <p:nvPr/>
        </p:nvSpPr>
        <p:spPr bwMode="auto">
          <a:xfrm>
            <a:off x="1403350" y="4365625"/>
            <a:ext cx="6337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de-DE">
                <a:solidFill>
                  <a:srgbClr val="000000"/>
                </a:solidFill>
                <a:latin typeface="Arial" charset="0"/>
              </a:rPr>
              <a:t>Advisor: Prof. T. Osswald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70383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8736251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  <a:lvl2pPr>
              <a:defRPr baseline="0"/>
            </a:lvl2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79590" y="205044"/>
            <a:ext cx="8074150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/>
            <a:r>
              <a:rPr lang="en-US" sz="2200" b="1" noProof="0" dirty="0"/>
              <a:t>Acknowledgements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28600" y="197733"/>
            <a:ext cx="494802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ctr"/>
            <a:r>
              <a:rPr lang="en-US" sz="2200" b="1" noProof="0" dirty="0">
                <a:solidFill>
                  <a:srgbClr val="FFFFFF"/>
                </a:solidFill>
                <a:latin typeface="Wingdings" charset="2"/>
                <a:cs typeface="Wingdings" charset="2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3547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- Os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7" descr="Red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0756" cy="6866038"/>
          </a:xfrm>
          <a:prstGeom prst="rect">
            <a:avLst/>
          </a:prstGeom>
        </p:spPr>
      </p:pic>
      <p:sp>
        <p:nvSpPr>
          <p:cNvPr id="15" name="Rectangle 7"/>
          <p:cNvSpPr/>
          <p:nvPr userDrawn="1"/>
        </p:nvSpPr>
        <p:spPr>
          <a:xfrm>
            <a:off x="-1" y="1653938"/>
            <a:ext cx="9170755" cy="2971843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71" y="142396"/>
            <a:ext cx="4001057" cy="579303"/>
          </a:xfrm>
          <a:prstGeom prst="rect">
            <a:avLst/>
          </a:prstGeom>
        </p:spPr>
      </p:pic>
      <p:pic>
        <p:nvPicPr>
          <p:cNvPr id="28" name="Picture 2" descr="uwlogo_web_med_ctr_wh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78" y="2043839"/>
            <a:ext cx="2879170" cy="19260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315108" y="812033"/>
            <a:ext cx="4513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1513</a:t>
            </a:r>
            <a:r>
              <a:rPr lang="en-US" sz="1400" baseline="0" dirty="0">
                <a:solidFill>
                  <a:schemeClr val="bg1"/>
                </a:solidFill>
              </a:rPr>
              <a:t> University Avenue | Madison, Wisconsin 53706</a:t>
            </a:r>
          </a:p>
          <a:p>
            <a:pPr algn="ctr"/>
            <a:endParaRPr lang="en-US" sz="1400" baseline="0" dirty="0">
              <a:solidFill>
                <a:schemeClr val="bg1"/>
              </a:solidFill>
            </a:endParaRPr>
          </a:p>
          <a:p>
            <a:pPr algn="ctr"/>
            <a:r>
              <a:rPr lang="en-US" sz="1400" baseline="0" dirty="0" err="1">
                <a:solidFill>
                  <a:schemeClr val="bg1"/>
                </a:solidFill>
              </a:rPr>
              <a:t>pec.engr.wisc.edu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2051050"/>
            <a:ext cx="4259596" cy="395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688" y="2677030"/>
            <a:ext cx="4259262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 1</a:t>
            </a:r>
          </a:p>
          <a:p>
            <a:pPr lvl="0"/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14710" y="2569580"/>
            <a:ext cx="42592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44" y="4624532"/>
            <a:ext cx="9235440" cy="19352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4710" y="3108127"/>
            <a:ext cx="4259262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 2 (optional)</a:t>
            </a:r>
          </a:p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14710" y="3606883"/>
            <a:ext cx="42592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414710" y="3697463"/>
            <a:ext cx="425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Professor</a:t>
            </a:r>
            <a:r>
              <a:rPr lang="en-US" sz="1800" baseline="0" dirty="0">
                <a:solidFill>
                  <a:schemeClr val="bg1"/>
                </a:solidFill>
              </a:rPr>
              <a:t> Tim </a:t>
            </a:r>
            <a:r>
              <a:rPr lang="en-US" sz="1800" baseline="0" dirty="0" err="1">
                <a:solidFill>
                  <a:schemeClr val="bg1"/>
                </a:solidFill>
              </a:rPr>
              <a:t>Osswald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</a:rPr>
              <a:t>(608) 263-9538 | </a:t>
            </a:r>
            <a:r>
              <a:rPr lang="en-US" sz="1400" baseline="0" dirty="0" err="1">
                <a:solidFill>
                  <a:schemeClr val="bg1"/>
                </a:solidFill>
              </a:rPr>
              <a:t>tosswald@wisc.edu</a:t>
            </a:r>
            <a:endParaRPr lang="en-US" sz="14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- Rudol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7" descr="Red_Backgroun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0756" cy="6866038"/>
          </a:xfrm>
          <a:prstGeom prst="rect">
            <a:avLst/>
          </a:prstGeom>
        </p:spPr>
      </p:pic>
      <p:sp>
        <p:nvSpPr>
          <p:cNvPr id="15" name="Rectangle 7"/>
          <p:cNvSpPr/>
          <p:nvPr userDrawn="1"/>
        </p:nvSpPr>
        <p:spPr>
          <a:xfrm>
            <a:off x="-1" y="1653938"/>
            <a:ext cx="9170755" cy="2971843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71" y="142396"/>
            <a:ext cx="4001057" cy="579303"/>
          </a:xfrm>
          <a:prstGeom prst="rect">
            <a:avLst/>
          </a:prstGeom>
        </p:spPr>
      </p:pic>
      <p:pic>
        <p:nvPicPr>
          <p:cNvPr id="28" name="Picture 2" descr="uwlogo_web_med_ctr_wh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78" y="2043839"/>
            <a:ext cx="2879170" cy="192602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315108" y="812033"/>
            <a:ext cx="4513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1513</a:t>
            </a:r>
            <a:r>
              <a:rPr lang="en-US" sz="1400" baseline="0" dirty="0">
                <a:solidFill>
                  <a:schemeClr val="bg1"/>
                </a:solidFill>
              </a:rPr>
              <a:t> University Avenue | Madison, Wisconsin 53706</a:t>
            </a:r>
          </a:p>
          <a:p>
            <a:pPr algn="ctr"/>
            <a:endParaRPr lang="en-US" sz="1400" baseline="0" dirty="0">
              <a:solidFill>
                <a:schemeClr val="bg1"/>
              </a:solidFill>
            </a:endParaRPr>
          </a:p>
          <a:p>
            <a:pPr algn="ctr"/>
            <a:r>
              <a:rPr lang="en-US" sz="1400" baseline="0" dirty="0" err="1">
                <a:solidFill>
                  <a:schemeClr val="bg1"/>
                </a:solidFill>
              </a:rPr>
              <a:t>pec.engr.wisc.edu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2051050"/>
            <a:ext cx="4259596" cy="395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688" y="2677030"/>
            <a:ext cx="4259262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 1</a:t>
            </a:r>
          </a:p>
          <a:p>
            <a:pPr lvl="0"/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14710" y="2569580"/>
            <a:ext cx="42592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44" y="4624532"/>
            <a:ext cx="9235440" cy="19352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14710" y="3108127"/>
            <a:ext cx="4259262" cy="365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 2 (optional)</a:t>
            </a:r>
          </a:p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14710" y="3606883"/>
            <a:ext cx="42592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414710" y="3697463"/>
            <a:ext cx="425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Professor</a:t>
            </a:r>
            <a:r>
              <a:rPr lang="en-US" sz="1800" baseline="0" dirty="0">
                <a:solidFill>
                  <a:schemeClr val="bg1"/>
                </a:solidFill>
              </a:rPr>
              <a:t> Tim A. Osswald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1"/>
                </a:solidFill>
              </a:rPr>
              <a:t>(608) 263-9538 | </a:t>
            </a:r>
            <a:r>
              <a:rPr lang="en-US" sz="1400" baseline="0" dirty="0" err="1">
                <a:solidFill>
                  <a:schemeClr val="bg1"/>
                </a:solidFill>
              </a:rPr>
              <a:t>tosswald@wisc.edu</a:t>
            </a:r>
            <a:endParaRPr lang="en-US" sz="14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8736251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79590" y="205044"/>
            <a:ext cx="8074150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/>
            <a:r>
              <a:rPr lang="en-US" sz="2200" b="1" noProof="0"/>
              <a:t>Agenda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28600" y="197733"/>
            <a:ext cx="494802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ctr"/>
            <a:r>
              <a:rPr lang="en-US" sz="2200" b="1" noProof="0" dirty="0">
                <a:solidFill>
                  <a:srgbClr val="FFFFFF"/>
                </a:solidFill>
                <a:latin typeface="Wingdings" charset="2"/>
                <a:cs typeface="Wingdings" charset="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533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No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8736251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57954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1219199"/>
            <a:ext cx="8736251" cy="45381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 dirty="0"/>
              <a:t>N°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17487" y="873760"/>
            <a:ext cx="8736253" cy="34544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l">
              <a:buNone/>
              <a:defRPr sz="1800" b="1" cap="none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Headline 1</a:t>
            </a:r>
          </a:p>
        </p:txBody>
      </p:sp>
    </p:spTree>
    <p:extLst>
      <p:ext uri="{BB962C8B-B14F-4D97-AF65-F5344CB8AC3E}">
        <p14:creationId xmlns:p14="http://schemas.microsoft.com/office/powerpoint/2010/main" val="114624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ide-by-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947" y="75061"/>
            <a:ext cx="3686653" cy="437653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17487" y="873760"/>
            <a:ext cx="4320000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2" hasCustomPrompt="1"/>
          </p:nvPr>
        </p:nvSpPr>
        <p:spPr>
          <a:xfrm>
            <a:off x="4633740" y="873760"/>
            <a:ext cx="4320000" cy="4883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563" indent="-182563">
              <a:defRPr/>
            </a:lvl1pPr>
          </a:lstStyle>
          <a:p>
            <a:pPr lvl="0"/>
            <a:r>
              <a:rPr lang="en-US" noProof="0" dirty="0"/>
              <a:t>Text layer 1</a:t>
            </a:r>
          </a:p>
          <a:p>
            <a:pPr lvl="1"/>
            <a:r>
              <a:rPr lang="en-US" noProof="0" dirty="0"/>
              <a:t>Text layer 2</a:t>
            </a:r>
          </a:p>
          <a:p>
            <a:pPr lvl="2"/>
            <a:r>
              <a:rPr lang="en-US" noProof="0" dirty="0"/>
              <a:t>Text layer 3</a:t>
            </a:r>
          </a:p>
          <a:p>
            <a:pPr lvl="3"/>
            <a:r>
              <a:rPr lang="en-US" noProof="0" dirty="0"/>
              <a:t>Text layer 4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 hasCustomPrompt="1"/>
          </p:nvPr>
        </p:nvSpPr>
        <p:spPr>
          <a:xfrm>
            <a:off x="217488" y="5765372"/>
            <a:ext cx="8736251" cy="152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>
              <a:buNone/>
              <a:defRPr sz="1000"/>
            </a:lvl1pPr>
          </a:lstStyle>
          <a:p>
            <a:pPr lvl="0"/>
            <a:r>
              <a:rPr lang="en-US" noProof="0"/>
              <a:t>Source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>
          <a:xfrm>
            <a:off x="879590" y="116632"/>
            <a:ext cx="8074150" cy="602506"/>
          </a:xfrm>
        </p:spPr>
        <p:txBody>
          <a:bodyPr anchor="ctr"/>
          <a:lstStyle>
            <a:lvl1pPr>
              <a:defRPr baseline="0"/>
            </a:lvl1pPr>
          </a:lstStyle>
          <a:p>
            <a:r>
              <a:rPr lang="en-US" noProof="0"/>
              <a:t>Chapter Title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7488" y="115888"/>
            <a:ext cx="501650" cy="603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200" b="1">
                <a:solidFill>
                  <a:srgbClr val="FFFFFF"/>
                </a:solidFill>
              </a:defRPr>
            </a:lvl1pPr>
            <a:lvl2pPr marL="27432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 noProof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56720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79590" y="116632"/>
            <a:ext cx="8074150" cy="6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Bild 6" descr="PEC-Logo-2015-Badger-R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0" y="6071292"/>
            <a:ext cx="4361418" cy="517111"/>
          </a:xfrm>
          <a:prstGeom prst="rect">
            <a:avLst/>
          </a:prstGeom>
        </p:spPr>
      </p:pic>
      <p:sp>
        <p:nvSpPr>
          <p:cNvPr id="8" name="Line 15"/>
          <p:cNvSpPr>
            <a:spLocks noChangeShapeType="1"/>
          </p:cNvSpPr>
          <p:nvPr/>
        </p:nvSpPr>
        <p:spPr bwMode="auto">
          <a:xfrm flipH="1">
            <a:off x="215900" y="5930900"/>
            <a:ext cx="873784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noProof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>
            <a:off x="217487" y="773113"/>
            <a:ext cx="873625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noProof="0"/>
          </a:p>
        </p:txBody>
      </p:sp>
      <p:sp>
        <p:nvSpPr>
          <p:cNvPr id="10" name="Rechteck 9"/>
          <p:cNvSpPr/>
          <p:nvPr/>
        </p:nvSpPr>
        <p:spPr bwMode="auto">
          <a:xfrm>
            <a:off x="217488" y="116632"/>
            <a:ext cx="504056" cy="602506"/>
          </a:xfrm>
          <a:prstGeom prst="rect">
            <a:avLst/>
          </a:prstGeom>
          <a:solidFill>
            <a:srgbClr val="B7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051559" y="6043016"/>
            <a:ext cx="352044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1143001" y="6043016"/>
            <a:ext cx="3449320" cy="54538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ME514 - Additive Manufacturing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Introduction</a:t>
            </a: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217489" y="6071292"/>
            <a:ext cx="925512" cy="4251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Page </a:t>
            </a:r>
            <a:fld id="{A7B47846-5F36-B548-96FB-4B9A08936E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‹#›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224195" y="116633"/>
            <a:ext cx="497350" cy="6025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-18288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B70014"/>
              </a:buClr>
              <a:buSzPct val="100000"/>
              <a:buFont typeface="Wingdings" charset="2"/>
              <a:buChar char="§"/>
              <a:defRPr sz="1800" kern="1200" baseline="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indent="-18288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charset="2"/>
              <a:buChar char="-"/>
              <a:defRPr sz="1600" kern="1200" baseline="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594360" indent="-13716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Wingdings" charset="2"/>
              <a:buChar char="§"/>
              <a:defRPr sz="1400"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803275" indent="-117475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Tx/>
              <a:buSzPct val="100000"/>
              <a:buFont typeface="Wingdings" charset="2"/>
              <a:buChar char="§"/>
              <a:defRPr sz="1400"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86868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B70014"/>
              </a:buClr>
              <a:buSzPct val="90000"/>
              <a:buFont typeface="Arial"/>
              <a:buNone/>
              <a:defRPr sz="1400" kern="1200" baseline="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74" r:id="rId3"/>
    <p:sldLayoutId id="2147483678" r:id="rId4"/>
    <p:sldLayoutId id="2147483679" r:id="rId5"/>
    <p:sldLayoutId id="2147483676" r:id="rId6"/>
    <p:sldLayoutId id="2147483677" r:id="rId7"/>
    <p:sldLayoutId id="2147483662" r:id="rId8"/>
    <p:sldLayoutId id="2147483652" r:id="rId9"/>
    <p:sldLayoutId id="2147483666" r:id="rId10"/>
    <p:sldLayoutId id="2147483665" r:id="rId11"/>
    <p:sldLayoutId id="2147483667" r:id="rId12"/>
    <p:sldLayoutId id="2147483653" r:id="rId13"/>
    <p:sldLayoutId id="2147483672" r:id="rId14"/>
    <p:sldLayoutId id="2147483668" r:id="rId15"/>
    <p:sldLayoutId id="2147483670" r:id="rId16"/>
    <p:sldLayoutId id="2147483671" r:id="rId17"/>
    <p:sldLayoutId id="2147483673" r:id="rId18"/>
    <p:sldLayoutId id="2147483683" r:id="rId19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effectLst/>
          <a:latin typeface="Arial"/>
          <a:ea typeface="+mj-ea"/>
          <a:cs typeface="Arial"/>
        </a:defRPr>
      </a:lvl1pPr>
    </p:titleStyle>
    <p:bodyStyle>
      <a:lvl1pPr marL="0" indent="-182880" algn="l" defTabSz="457200" rtl="0" eaLnBrk="1" latinLnBrk="0" hangingPunct="1">
        <a:spcBef>
          <a:spcPts val="0"/>
        </a:spcBef>
        <a:spcAft>
          <a:spcPts val="600"/>
        </a:spcAft>
        <a:buClr>
          <a:srgbClr val="B70014"/>
        </a:buClr>
        <a:buSzPct val="100000"/>
        <a:buFont typeface="Wingdings" charset="2"/>
        <a:buChar char="§"/>
        <a:defRPr sz="1800" kern="1200" baseline="0">
          <a:solidFill>
            <a:srgbClr val="000000"/>
          </a:solidFill>
          <a:latin typeface="Arial"/>
          <a:ea typeface="+mn-ea"/>
          <a:cs typeface="+mn-cs"/>
        </a:defRPr>
      </a:lvl1pPr>
      <a:lvl2pPr marL="457200" indent="-182880" algn="l" defTabSz="4572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Symbol" charset="2"/>
        <a:buChar char="-"/>
        <a:defRPr sz="1600" kern="1200" baseline="0">
          <a:solidFill>
            <a:srgbClr val="000000"/>
          </a:solidFill>
          <a:latin typeface="Arial"/>
          <a:ea typeface="+mn-ea"/>
          <a:cs typeface="+mn-cs"/>
        </a:defRPr>
      </a:lvl2pPr>
      <a:lvl3pPr marL="594360" indent="-137160" algn="l" defTabSz="4572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Wingdings" charset="2"/>
        <a:buChar char="§"/>
        <a:defRPr sz="1400" kern="1200">
          <a:solidFill>
            <a:srgbClr val="000000"/>
          </a:solidFill>
          <a:latin typeface="Arial"/>
          <a:ea typeface="+mn-ea"/>
          <a:cs typeface="+mn-cs"/>
        </a:defRPr>
      </a:lvl3pPr>
      <a:lvl4pPr marL="803275" indent="-117475" algn="l" defTabSz="4572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Wingdings" charset="2"/>
        <a:buChar char="§"/>
        <a:defRPr sz="1400" kern="1200">
          <a:solidFill>
            <a:srgbClr val="000000"/>
          </a:solidFill>
          <a:latin typeface="Arial"/>
          <a:ea typeface="+mn-ea"/>
          <a:cs typeface="+mn-cs"/>
        </a:defRPr>
      </a:lvl4pPr>
      <a:lvl5pPr marL="868680" indent="0" algn="l" defTabSz="457200" rtl="0" eaLnBrk="1" latinLnBrk="0" hangingPunct="1">
        <a:spcBef>
          <a:spcPts val="0"/>
        </a:spcBef>
        <a:spcAft>
          <a:spcPts val="600"/>
        </a:spcAft>
        <a:buClr>
          <a:srgbClr val="B70014"/>
        </a:buClr>
        <a:buSzPct val="90000"/>
        <a:buFont typeface="Arial"/>
        <a:buNone/>
        <a:defRPr sz="1400" kern="1200" baseline="0">
          <a:solidFill>
            <a:srgbClr val="000000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46" userDrawn="1">
          <p15:clr>
            <a:srgbClr val="F26B43"/>
          </p15:clr>
        </p15:guide>
        <p15:guide id="2" orient="horz" pos="3624" userDrawn="1">
          <p15:clr>
            <a:srgbClr val="F26B43"/>
          </p15:clr>
        </p15:guide>
        <p15:guide id="3" pos="132" userDrawn="1">
          <p15:clr>
            <a:srgbClr val="F26B43"/>
          </p15:clr>
        </p15:guide>
        <p15:guide id="4" pos="56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3475" y="379413"/>
            <a:ext cx="75533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4600"/>
            <a:ext cx="82296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0246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38200" y="6588125"/>
            <a:ext cx="78581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rgbClr val="000000"/>
              </a:solidFill>
              <a:latin typeface="Helvetica"/>
            </a:endParaRPr>
          </a:p>
        </p:txBody>
      </p:sp>
      <p:sp>
        <p:nvSpPr>
          <p:cNvPr id="70246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600825"/>
            <a:ext cx="6191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C14216A-0FAA-40B2-843B-C6DA936912D2}" type="slidenum">
              <a:rPr lang="de-DE">
                <a:solidFill>
                  <a:srgbClr val="000000"/>
                </a:solidFill>
                <a:latin typeface="Helvetica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>
              <a:solidFill>
                <a:srgbClr val="000000"/>
              </a:solidFill>
              <a:latin typeface="Helvetica"/>
            </a:endParaRPr>
          </a:p>
        </p:txBody>
      </p:sp>
      <p:grpSp>
        <p:nvGrpSpPr>
          <p:cNvPr id="702470" name="Group 7"/>
          <p:cNvGrpSpPr>
            <a:grpSpLocks/>
          </p:cNvGrpSpPr>
          <p:nvPr/>
        </p:nvGrpSpPr>
        <p:grpSpPr bwMode="auto">
          <a:xfrm>
            <a:off x="0" y="385763"/>
            <a:ext cx="9134475" cy="6188075"/>
            <a:chOff x="0" y="243"/>
            <a:chExt cx="5754" cy="3898"/>
          </a:xfrm>
        </p:grpSpPr>
        <p:grpSp>
          <p:nvGrpSpPr>
            <p:cNvPr id="702471" name="Group 8"/>
            <p:cNvGrpSpPr>
              <a:grpSpLocks/>
            </p:cNvGrpSpPr>
            <p:nvPr/>
          </p:nvGrpSpPr>
          <p:grpSpPr bwMode="auto">
            <a:xfrm>
              <a:off x="0" y="243"/>
              <a:ext cx="609" cy="288"/>
              <a:chOff x="0" y="243"/>
              <a:chExt cx="609" cy="288"/>
            </a:xfrm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0" y="243"/>
                <a:ext cx="202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1" y="0"/>
                  </a:cxn>
                  <a:cxn ang="0">
                    <a:pos x="165" y="287"/>
                  </a:cxn>
                  <a:cxn ang="0">
                    <a:pos x="0" y="287"/>
                  </a:cxn>
                  <a:cxn ang="0">
                    <a:pos x="0" y="0"/>
                  </a:cxn>
                </a:cxnLst>
                <a:rect l="0" t="0" r="r" b="b"/>
                <a:pathLst>
                  <a:path w="202" h="288">
                    <a:moveTo>
                      <a:pt x="0" y="0"/>
                    </a:moveTo>
                    <a:lnTo>
                      <a:pt x="201" y="0"/>
                    </a:lnTo>
                    <a:lnTo>
                      <a:pt x="165" y="287"/>
                    </a:lnTo>
                    <a:lnTo>
                      <a:pt x="0" y="2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87" y="243"/>
                <a:ext cx="167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132" y="287"/>
                  </a:cxn>
                  <a:cxn ang="0">
                    <a:pos x="166" y="0"/>
                  </a:cxn>
                  <a:cxn ang="0">
                    <a:pos x="34" y="0"/>
                  </a:cxn>
                </a:cxnLst>
                <a:rect l="0" t="0" r="r" b="b"/>
                <a:pathLst>
                  <a:path w="167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132" y="287"/>
                    </a:lnTo>
                    <a:lnTo>
                      <a:pt x="166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37" y="243"/>
                <a:ext cx="139" cy="288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0" y="287"/>
                  </a:cxn>
                  <a:cxn ang="0">
                    <a:pos x="104" y="287"/>
                  </a:cxn>
                  <a:cxn ang="0">
                    <a:pos x="138" y="0"/>
                  </a:cxn>
                  <a:cxn ang="0">
                    <a:pos x="35" y="0"/>
                  </a:cxn>
                </a:cxnLst>
                <a:rect l="0" t="0" r="r" b="b"/>
                <a:pathLst>
                  <a:path w="139" h="288">
                    <a:moveTo>
                      <a:pt x="35" y="0"/>
                    </a:moveTo>
                    <a:lnTo>
                      <a:pt x="0" y="287"/>
                    </a:lnTo>
                    <a:lnTo>
                      <a:pt x="104" y="287"/>
                    </a:lnTo>
                    <a:lnTo>
                      <a:pt x="138" y="0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457" y="243"/>
                <a:ext cx="103" cy="288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287"/>
                  </a:cxn>
                  <a:cxn ang="0">
                    <a:pos x="68" y="287"/>
                  </a:cxn>
                  <a:cxn ang="0">
                    <a:pos x="102" y="0"/>
                  </a:cxn>
                  <a:cxn ang="0">
                    <a:pos x="34" y="0"/>
                  </a:cxn>
                </a:cxnLst>
                <a:rect l="0" t="0" r="r" b="b"/>
                <a:pathLst>
                  <a:path w="103" h="288">
                    <a:moveTo>
                      <a:pt x="34" y="0"/>
                    </a:moveTo>
                    <a:lnTo>
                      <a:pt x="0" y="287"/>
                    </a:lnTo>
                    <a:lnTo>
                      <a:pt x="68" y="287"/>
                    </a:lnTo>
                    <a:lnTo>
                      <a:pt x="102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39" y="243"/>
                <a:ext cx="70" cy="28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0" y="287"/>
                  </a:cxn>
                  <a:cxn ang="0">
                    <a:pos x="35" y="287"/>
                  </a:cxn>
                  <a:cxn ang="0">
                    <a:pos x="69" y="0"/>
                  </a:cxn>
                  <a:cxn ang="0">
                    <a:pos x="33" y="0"/>
                  </a:cxn>
                </a:cxnLst>
                <a:rect l="0" t="0" r="r" b="b"/>
                <a:pathLst>
                  <a:path w="70" h="288">
                    <a:moveTo>
                      <a:pt x="33" y="0"/>
                    </a:moveTo>
                    <a:lnTo>
                      <a:pt x="0" y="287"/>
                    </a:lnTo>
                    <a:lnTo>
                      <a:pt x="35" y="287"/>
                    </a:lnTo>
                    <a:lnTo>
                      <a:pt x="69" y="0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02477" name="Group 14"/>
            <p:cNvGrpSpPr>
              <a:grpSpLocks/>
            </p:cNvGrpSpPr>
            <p:nvPr/>
          </p:nvGrpSpPr>
          <p:grpSpPr bwMode="auto">
            <a:xfrm>
              <a:off x="528" y="3942"/>
              <a:ext cx="5226" cy="199"/>
              <a:chOff x="528" y="3942"/>
              <a:chExt cx="5226" cy="199"/>
            </a:xfrm>
          </p:grpSpPr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528" y="4092"/>
                <a:ext cx="5226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25" y="48"/>
                  </a:cxn>
                  <a:cxn ang="0">
                    <a:pos x="5225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26" h="49">
                    <a:moveTo>
                      <a:pt x="0" y="48"/>
                    </a:moveTo>
                    <a:lnTo>
                      <a:pt x="5225" y="48"/>
                    </a:lnTo>
                    <a:lnTo>
                      <a:pt x="5225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545" y="4017"/>
                <a:ext cx="5209" cy="49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208" y="48"/>
                  </a:cxn>
                  <a:cxn ang="0">
                    <a:pos x="5208" y="0"/>
                  </a:cxn>
                  <a:cxn ang="0">
                    <a:pos x="12" y="0"/>
                  </a:cxn>
                  <a:cxn ang="0">
                    <a:pos x="0" y="48"/>
                  </a:cxn>
                </a:cxnLst>
                <a:rect l="0" t="0" r="r" b="b"/>
                <a:pathLst>
                  <a:path w="5209" h="49">
                    <a:moveTo>
                      <a:pt x="0" y="48"/>
                    </a:moveTo>
                    <a:lnTo>
                      <a:pt x="5208" y="48"/>
                    </a:lnTo>
                    <a:lnTo>
                      <a:pt x="5208" y="0"/>
                    </a:lnTo>
                    <a:lnTo>
                      <a:pt x="12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62" y="3942"/>
                <a:ext cx="5192" cy="51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5191" y="48"/>
                  </a:cxn>
                  <a:cxn ang="0">
                    <a:pos x="5191" y="0"/>
                  </a:cxn>
                  <a:cxn ang="0">
                    <a:pos x="12" y="0"/>
                  </a:cxn>
                  <a:cxn ang="0">
                    <a:pos x="0" y="50"/>
                  </a:cxn>
                </a:cxnLst>
                <a:rect l="0" t="0" r="r" b="b"/>
                <a:pathLst>
                  <a:path w="5192" h="51">
                    <a:moveTo>
                      <a:pt x="0" y="50"/>
                    </a:moveTo>
                    <a:lnTo>
                      <a:pt x="5191" y="48"/>
                    </a:lnTo>
                    <a:lnTo>
                      <a:pt x="5191" y="0"/>
                    </a:lnTo>
                    <a:lnTo>
                      <a:pt x="12" y="0"/>
                    </a:lnTo>
                    <a:lnTo>
                      <a:pt x="0" y="5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13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5000"/>
        <a:buChar char="o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slide" Target="slide6.xml"/><Relationship Id="rId3" Type="http://schemas.openxmlformats.org/officeDocument/2006/relationships/image" Target="../media/image40.tif"/><Relationship Id="rId7" Type="http://schemas.openxmlformats.org/officeDocument/2006/relationships/image" Target="../media/image44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png"/><Relationship Id="rId10" Type="http://schemas.openxmlformats.org/officeDocument/2006/relationships/image" Target="../media/image47.emf"/><Relationship Id="rId4" Type="http://schemas.openxmlformats.org/officeDocument/2006/relationships/image" Target="../media/image41.tif"/><Relationship Id="rId9" Type="http://schemas.openxmlformats.org/officeDocument/2006/relationships/image" Target="../media/image46.emf"/><Relationship Id="rId14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7" Type="http://schemas.openxmlformats.org/officeDocument/2006/relationships/slide" Target="slide6.xml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if"/><Relationship Id="rId5" Type="http://schemas.openxmlformats.org/officeDocument/2006/relationships/image" Target="../media/image54.tif"/><Relationship Id="rId4" Type="http://schemas.openxmlformats.org/officeDocument/2006/relationships/image" Target="../media/image53.t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57.tif"/><Relationship Id="rId7" Type="http://schemas.openxmlformats.org/officeDocument/2006/relationships/image" Target="../media/image61.em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tif"/><Relationship Id="rId5" Type="http://schemas.openxmlformats.org/officeDocument/2006/relationships/image" Target="../media/image59.tif"/><Relationship Id="rId4" Type="http://schemas.openxmlformats.org/officeDocument/2006/relationships/image" Target="../media/image58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tif"/><Relationship Id="rId4" Type="http://schemas.openxmlformats.org/officeDocument/2006/relationships/image" Target="../media/image65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7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6.emf"/><Relationship Id="rId4" Type="http://schemas.openxmlformats.org/officeDocument/2006/relationships/image" Target="../media/image81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8.png"/><Relationship Id="rId7" Type="http://schemas.openxmlformats.org/officeDocument/2006/relationships/slide" Target="slide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6.xml"/><Relationship Id="rId5" Type="http://schemas.openxmlformats.org/officeDocument/2006/relationships/image" Target="../media/image25.png"/><Relationship Id="rId10" Type="http://schemas.openxmlformats.org/officeDocument/2006/relationships/slide" Target="slide18.xml"/><Relationship Id="rId4" Type="http://schemas.openxmlformats.org/officeDocument/2006/relationships/image" Target="../media/image24.png"/><Relationship Id="rId9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slide" Target="slide19.xml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17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Momentum Equation (Solids)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86" y="1102657"/>
            <a:ext cx="3075968" cy="9852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15" y="2951994"/>
            <a:ext cx="5447326" cy="23255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6478" y="2464205"/>
            <a:ext cx="36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Cylindrical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2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Energy Equation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93" y="880561"/>
            <a:ext cx="5327552" cy="85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2" y="1735600"/>
            <a:ext cx="7569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Constitutive Equations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" y="981601"/>
            <a:ext cx="5717714" cy="13601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981" y="823807"/>
            <a:ext cx="55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Generalized Newtonian Models </a:t>
            </a:r>
            <a:r>
              <a:rPr lang="en-US">
                <a:solidFill>
                  <a:srgbClr val="FF0000"/>
                </a:solidFill>
              </a:rPr>
              <a:t>(Thermoplastics)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11" y="2645024"/>
            <a:ext cx="1701800" cy="4191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003211" y="1995404"/>
            <a:ext cx="189571" cy="6035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134" y="3281635"/>
            <a:ext cx="3396710" cy="14218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370" y="4680942"/>
            <a:ext cx="3489968" cy="91241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6092206" y="4272026"/>
            <a:ext cx="189571" cy="6035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5203826" y="3109615"/>
            <a:ext cx="189571" cy="6035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4978345" y="3786273"/>
            <a:ext cx="225481" cy="16456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Constitutive Equations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07" y="1293829"/>
            <a:ext cx="5427892" cy="12912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414" y="1136035"/>
            <a:ext cx="55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Generalized Newtonian Models (Thermosets)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785" y="2974110"/>
            <a:ext cx="1473976" cy="362994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3624069" y="2257425"/>
            <a:ext cx="189571" cy="6035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57" y="3695606"/>
            <a:ext cx="4787398" cy="1634721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4710712" y="3450281"/>
            <a:ext cx="189571" cy="6035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/>
          <p:cNvSpPr/>
          <p:nvPr/>
        </p:nvSpPr>
        <p:spPr>
          <a:xfrm>
            <a:off x="3902927" y="4237463"/>
            <a:ext cx="423746" cy="8112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Professor Tim A. </a:t>
            </a:r>
            <a:r>
              <a:rPr lang="en-US" dirty="0" err="1"/>
              <a:t>Osswald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tosswald@wisc.edu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84356" y="1863784"/>
            <a:ext cx="6309742" cy="1325047"/>
          </a:xfrm>
        </p:spPr>
        <p:txBody>
          <a:bodyPr/>
          <a:lstStyle/>
          <a:p>
            <a:r>
              <a:rPr lang="en-US" dirty="0"/>
              <a:t>ME514 Transport Phenomena 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Professor Tim A. </a:t>
            </a:r>
            <a:r>
              <a:rPr lang="en-US" dirty="0" err="1"/>
              <a:t>Osswald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Manufacturing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84463" y="3635576"/>
            <a:ext cx="5994400" cy="511644"/>
          </a:xfrm>
        </p:spPr>
        <p:txBody>
          <a:bodyPr>
            <a:noAutofit/>
          </a:bodyPr>
          <a:lstStyle/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1180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 Equation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hape 44"/>
          <p:cNvSpPr/>
          <p:nvPr/>
        </p:nvSpPr>
        <p:spPr>
          <a:xfrm>
            <a:off x="6488456" y="5364495"/>
            <a:ext cx="908795" cy="293538"/>
          </a:xfrm>
          <a:prstGeom prst="rightArrow">
            <a:avLst>
              <a:gd name="adj1" fmla="val 32000"/>
              <a:gd name="adj2" fmla="val 190639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10" name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7" y="5192052"/>
            <a:ext cx="2074299" cy="575687"/>
          </a:xfrm>
          <a:prstGeom prst="rect">
            <a:avLst/>
          </a:prstGeom>
          <a:ln w="12700"/>
        </p:spPr>
      </p:pic>
      <p:pic>
        <p:nvPicPr>
          <p:cNvPr id="11" name="pasted-imag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02" y="5167339"/>
            <a:ext cx="2511790" cy="700965"/>
          </a:xfrm>
          <a:prstGeom prst="rect">
            <a:avLst/>
          </a:prstGeom>
          <a:ln w="12700"/>
        </p:spPr>
      </p:pic>
      <p:sp>
        <p:nvSpPr>
          <p:cNvPr id="12" name="Shape 43"/>
          <p:cNvSpPr/>
          <p:nvPr/>
        </p:nvSpPr>
        <p:spPr>
          <a:xfrm>
            <a:off x="2763187" y="5364495"/>
            <a:ext cx="908795" cy="293538"/>
          </a:xfrm>
          <a:prstGeom prst="rightArrow">
            <a:avLst>
              <a:gd name="adj1" fmla="val 32000"/>
              <a:gd name="adj2" fmla="val 190639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C4EF4-CC7B-8540-8452-440998A5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330" y="816006"/>
            <a:ext cx="6170670" cy="2746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B40C4-6DF8-5C4D-91FF-B957BCF96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077" y="4714529"/>
            <a:ext cx="4221130" cy="231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33707A-574A-D74B-9D97-3A27606B5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532" y="2290446"/>
            <a:ext cx="8890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7650E9-D209-484F-947A-92CEE375A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733" y="1813869"/>
            <a:ext cx="17780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07D9C-3F21-584C-BC87-7E85148EF8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969" y="3594032"/>
            <a:ext cx="4538582" cy="254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437E26-58FD-3144-A1EA-1C7810C11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664" y="3991408"/>
            <a:ext cx="8856671" cy="2417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561994-7238-F245-9642-B833370833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7160" y="4377177"/>
            <a:ext cx="2273300" cy="1714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72B18-D10E-AF42-8238-E5F4C0A6018C}"/>
              </a:ext>
            </a:extLst>
          </p:cNvPr>
          <p:cNvCxnSpPr>
            <a:cxnSpLocks/>
          </p:cNvCxnSpPr>
          <p:nvPr/>
        </p:nvCxnSpPr>
        <p:spPr>
          <a:xfrm flipH="1">
            <a:off x="5787342" y="4831217"/>
            <a:ext cx="66339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5969C97-40FD-A840-8DC5-1AD8E23F81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7868" y="4702262"/>
            <a:ext cx="2228848" cy="244454"/>
          </a:xfrm>
          <a:prstGeom prst="rect">
            <a:avLst/>
          </a:prstGeom>
        </p:spPr>
      </p:pic>
      <p:sp>
        <p:nvSpPr>
          <p:cNvPr id="23" name="TextBox 22">
            <a:hlinkClick r:id="rId13" action="ppaction://hlinksldjump"/>
            <a:extLst>
              <a:ext uri="{FF2B5EF4-FFF2-40B4-BE49-F238E27FC236}">
                <a16:creationId xmlns:a16="http://schemas.microsoft.com/office/drawing/2014/main" id="{94C5451B-5812-584F-89AC-58CBA5EEFF6C}"/>
              </a:ext>
            </a:extLst>
          </p:cNvPr>
          <p:cNvSpPr txBox="1"/>
          <p:nvPr/>
        </p:nvSpPr>
        <p:spPr>
          <a:xfrm>
            <a:off x="3696532" y="607696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3" action="ppaction://hlinksldjump"/>
              </a:rPr>
              <a:t>Return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223151-487C-0545-B52C-05E149AF7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0585" y="5387001"/>
            <a:ext cx="1316296" cy="2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Derivative (Substantial Derivative)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6" y="901898"/>
            <a:ext cx="4993994" cy="2455063"/>
          </a:xfrm>
          <a:prstGeom prst="rect">
            <a:avLst/>
          </a:prstGeom>
          <a:ln w="12700"/>
        </p:spPr>
      </p:pic>
      <p:pic>
        <p:nvPicPr>
          <p:cNvPr id="7" name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5" y="3424126"/>
            <a:ext cx="5011055" cy="2467681"/>
          </a:xfrm>
          <a:prstGeom prst="rect">
            <a:avLst/>
          </a:prstGeom>
          <a:ln w="12700"/>
        </p:spPr>
      </p:pic>
      <p:pic>
        <p:nvPicPr>
          <p:cNvPr id="8" name="pasted-imag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486" y="2129429"/>
            <a:ext cx="2937817" cy="863022"/>
          </a:xfrm>
          <a:prstGeom prst="rect">
            <a:avLst/>
          </a:prstGeom>
          <a:ln w="12700"/>
        </p:spPr>
      </p:pic>
      <p:pic>
        <p:nvPicPr>
          <p:cNvPr id="9" name="pasted-imag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247" y="4322642"/>
            <a:ext cx="3400293" cy="670647"/>
          </a:xfrm>
          <a:prstGeom prst="rect">
            <a:avLst/>
          </a:prstGeom>
          <a:ln w="12700"/>
        </p:spPr>
      </p:pic>
      <p:pic>
        <p:nvPicPr>
          <p:cNvPr id="10" name="pasted-image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45" y="5202119"/>
            <a:ext cx="921495" cy="354422"/>
          </a:xfrm>
          <a:prstGeom prst="rect">
            <a:avLst/>
          </a:prstGeom>
          <a:ln w="12700"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0C014B-0A02-BF43-886E-E1D5A23474FF}"/>
              </a:ext>
            </a:extLst>
          </p:cNvPr>
          <p:cNvSpPr txBox="1"/>
          <p:nvPr/>
        </p:nvSpPr>
        <p:spPr>
          <a:xfrm>
            <a:off x="5663088" y="57030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 action="ppaction://hlinksldjump"/>
              </a:rPr>
              <a:t>Return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38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8313" y="3686351"/>
            <a:ext cx="3431873" cy="31248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Volume Specific Viscous Heating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Balance (Viscous Heating)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8" y="912620"/>
            <a:ext cx="5310101" cy="2736494"/>
          </a:xfrm>
          <a:prstGeom prst="rect">
            <a:avLst/>
          </a:prstGeom>
          <a:ln w="12700"/>
        </p:spPr>
      </p:pic>
      <p:pic>
        <p:nvPicPr>
          <p:cNvPr id="7" name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3" y="4421938"/>
            <a:ext cx="2048637" cy="761441"/>
          </a:xfrm>
          <a:prstGeom prst="rect">
            <a:avLst/>
          </a:prstGeom>
          <a:ln w="12700"/>
        </p:spPr>
      </p:pic>
      <p:pic>
        <p:nvPicPr>
          <p:cNvPr id="8" name="pasted-imag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31" y="4416328"/>
            <a:ext cx="3667691" cy="772661"/>
          </a:xfrm>
          <a:prstGeom prst="rect">
            <a:avLst/>
          </a:prstGeom>
          <a:ln w="12700"/>
        </p:spPr>
      </p:pic>
      <p:sp>
        <p:nvSpPr>
          <p:cNvPr id="9" name="Shape 124"/>
          <p:cNvSpPr/>
          <p:nvPr/>
        </p:nvSpPr>
        <p:spPr>
          <a:xfrm>
            <a:off x="2700875" y="4582162"/>
            <a:ext cx="762734" cy="440993"/>
          </a:xfrm>
          <a:prstGeom prst="rightArrow">
            <a:avLst>
              <a:gd name="adj1" fmla="val 24780"/>
              <a:gd name="adj2" fmla="val 9626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1" name="Shape 126"/>
          <p:cNvSpPr/>
          <p:nvPr/>
        </p:nvSpPr>
        <p:spPr>
          <a:xfrm>
            <a:off x="7075273" y="4582162"/>
            <a:ext cx="762735" cy="440993"/>
          </a:xfrm>
          <a:prstGeom prst="rightArrow">
            <a:avLst>
              <a:gd name="adj1" fmla="val 24780"/>
              <a:gd name="adj2" fmla="val 9626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12" name="pasted-imag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960" y="1239902"/>
            <a:ext cx="1869924" cy="803190"/>
          </a:xfrm>
          <a:prstGeom prst="rect">
            <a:avLst/>
          </a:prstGeom>
          <a:ln w="12700"/>
        </p:spPr>
      </p:pic>
      <p:pic>
        <p:nvPicPr>
          <p:cNvPr id="13" name="pasted-image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84" y="2742819"/>
            <a:ext cx="1531075" cy="983374"/>
          </a:xfrm>
          <a:prstGeom prst="rect">
            <a:avLst/>
          </a:prstGeom>
          <a:ln w="12700"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A2143B-83EF-394F-B0E9-CF8C92A33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884" y="4508387"/>
            <a:ext cx="699887" cy="588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2CB51-6C91-6447-AF38-EB9EE975B457}"/>
              </a:ext>
            </a:extLst>
          </p:cNvPr>
          <p:cNvSpPr txBox="1"/>
          <p:nvPr/>
        </p:nvSpPr>
        <p:spPr>
          <a:xfrm>
            <a:off x="5663088" y="57030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 action="ppaction://hlinksldjump"/>
              </a:rPr>
              <a:t>Return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81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Slit (</a:t>
            </a:r>
            <a:r>
              <a:rPr lang="en-US"/>
              <a:t>Newtonian Viscosity)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42" y="870619"/>
            <a:ext cx="6070115" cy="2258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BD32DD-3DCB-8244-BBBD-EF61281A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6" y="3224850"/>
            <a:ext cx="7549125" cy="26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84356" y="1863784"/>
            <a:ext cx="6309742" cy="1325047"/>
          </a:xfrm>
        </p:spPr>
        <p:txBody>
          <a:bodyPr/>
          <a:lstStyle/>
          <a:p>
            <a:r>
              <a:rPr lang="en-US" dirty="0"/>
              <a:t>ME514 Transport Phenomena in Additive Manufacturing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Professor Tim A. </a:t>
            </a:r>
            <a:r>
              <a:rPr lang="en-US" dirty="0" err="1"/>
              <a:t>Osswald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Manufacturing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84463" y="3635576"/>
            <a:ext cx="5994400" cy="511644"/>
          </a:xfrm>
        </p:spPr>
        <p:txBody>
          <a:bodyPr>
            <a:noAutofit/>
          </a:bodyPr>
          <a:lstStyle/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324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						</a:t>
            </a:r>
            <a:r>
              <a:rPr lang="en-US" dirty="0">
                <a:solidFill>
                  <a:srgbClr val="C00000"/>
                </a:solidFill>
              </a:rPr>
              <a:t>     (Continuity equation)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>
                <a:solidFill>
                  <a:srgbClr val="C00000"/>
                </a:solidFill>
              </a:rPr>
              <a:t>(z-direction momentum balance)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Slit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91" y="977900"/>
            <a:ext cx="4917807" cy="182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80" y="1413478"/>
            <a:ext cx="3512675" cy="94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" y="3490692"/>
            <a:ext cx="9029025" cy="1016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775" y="4743112"/>
            <a:ext cx="2309671" cy="94486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4"/>
          <p:cNvSpPr/>
          <p:nvPr/>
        </p:nvSpPr>
        <p:spPr>
          <a:xfrm flipH="1">
            <a:off x="6183870" y="1616535"/>
            <a:ext cx="520700" cy="469901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" name="Shape 104"/>
          <p:cNvSpPr/>
          <p:nvPr/>
        </p:nvSpPr>
        <p:spPr>
          <a:xfrm flipH="1">
            <a:off x="7006012" y="1650960"/>
            <a:ext cx="520700" cy="469901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" name="Shape 104"/>
          <p:cNvSpPr/>
          <p:nvPr/>
        </p:nvSpPr>
        <p:spPr>
          <a:xfrm flipH="1">
            <a:off x="719138" y="3705020"/>
            <a:ext cx="520700" cy="469901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" name="Shape 97"/>
          <p:cNvSpPr/>
          <p:nvPr/>
        </p:nvSpPr>
        <p:spPr>
          <a:xfrm flipH="1">
            <a:off x="1386226" y="3939637"/>
            <a:ext cx="381000" cy="3810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97"/>
          <p:cNvSpPr/>
          <p:nvPr/>
        </p:nvSpPr>
        <p:spPr>
          <a:xfrm flipH="1">
            <a:off x="2408577" y="3939637"/>
            <a:ext cx="381000" cy="3810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" name="Shape 99"/>
          <p:cNvSpPr/>
          <p:nvPr/>
        </p:nvSpPr>
        <p:spPr>
          <a:xfrm flipH="1">
            <a:off x="3657600" y="3830927"/>
            <a:ext cx="520700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" name="Shape 99"/>
          <p:cNvSpPr/>
          <p:nvPr/>
        </p:nvSpPr>
        <p:spPr>
          <a:xfrm flipH="1">
            <a:off x="5923520" y="3850737"/>
            <a:ext cx="520700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" name="Shape 99"/>
          <p:cNvSpPr/>
          <p:nvPr/>
        </p:nvSpPr>
        <p:spPr>
          <a:xfrm flipH="1">
            <a:off x="7468320" y="3850737"/>
            <a:ext cx="520700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" name="Shape 99"/>
          <p:cNvSpPr/>
          <p:nvPr/>
        </p:nvSpPr>
        <p:spPr>
          <a:xfrm flipH="1">
            <a:off x="8433038" y="3845720"/>
            <a:ext cx="520700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7487" y="873759"/>
            <a:ext cx="8736251" cy="5044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					(Continuity equation)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(x- and y-direction momentum balance)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(z-direction momentum balance)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			integrate twice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non-slip condition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Slit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8" y="1035474"/>
            <a:ext cx="4917807" cy="1829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42" y="1251835"/>
            <a:ext cx="1136116" cy="698500"/>
          </a:xfrm>
          <a:prstGeom prst="rect">
            <a:avLst/>
          </a:prstGeom>
          <a:ln w="12700"/>
        </p:spPr>
      </p:pic>
      <p:pic>
        <p:nvPicPr>
          <p:cNvPr id="8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3" y="3499480"/>
            <a:ext cx="2222500" cy="738159"/>
          </a:xfrm>
          <a:prstGeom prst="rect">
            <a:avLst/>
          </a:prstGeom>
          <a:ln w="12700"/>
        </p:spPr>
      </p:pic>
      <p:pic>
        <p:nvPicPr>
          <p:cNvPr id="9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866665"/>
            <a:ext cx="2070100" cy="674868"/>
          </a:xfrm>
          <a:prstGeom prst="rect">
            <a:avLst/>
          </a:prstGeom>
          <a:ln w="12700"/>
        </p:spPr>
      </p:pic>
      <p:pic>
        <p:nvPicPr>
          <p:cNvPr id="10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66" y="4860310"/>
            <a:ext cx="1549400" cy="724092"/>
          </a:xfrm>
          <a:prstGeom prst="rect">
            <a:avLst/>
          </a:prstGeom>
          <a:ln w="12700"/>
        </p:spPr>
      </p:pic>
      <p:sp>
        <p:nvSpPr>
          <p:cNvPr id="11" name="Shape 115"/>
          <p:cNvSpPr/>
          <p:nvPr/>
        </p:nvSpPr>
        <p:spPr>
          <a:xfrm rot="180767">
            <a:off x="1465315" y="4345959"/>
            <a:ext cx="292101" cy="44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715" y="4237639"/>
            <a:ext cx="2806700" cy="1437248"/>
          </a:xfrm>
          <a:prstGeom prst="rect">
            <a:avLst/>
          </a:prstGeom>
          <a:ln w="12700"/>
        </p:spPr>
      </p:pic>
      <p:sp>
        <p:nvSpPr>
          <p:cNvPr id="13" name="Shape 117"/>
          <p:cNvSpPr/>
          <p:nvPr/>
        </p:nvSpPr>
        <p:spPr>
          <a:xfrm rot="16200000">
            <a:off x="3098800" y="4961909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3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23899" y="3362094"/>
            <a:ext cx="2789324" cy="3948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Lubrication Approximation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Slit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3" y="1095259"/>
            <a:ext cx="4917806" cy="18297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5"/>
          <p:cNvSpPr/>
          <p:nvPr/>
        </p:nvSpPr>
        <p:spPr>
          <a:xfrm>
            <a:off x="1160687" y="4222233"/>
            <a:ext cx="3048000" cy="10922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FFFFF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9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37" y="4374489"/>
            <a:ext cx="2806700" cy="787687"/>
          </a:xfrm>
          <a:prstGeom prst="rect">
            <a:avLst/>
          </a:prstGeom>
          <a:ln w="12700"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1" y="3063428"/>
            <a:ext cx="4322090" cy="770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C3A90-D846-C84A-B9EC-985657E0DEA7}"/>
              </a:ext>
            </a:extLst>
          </p:cNvPr>
          <p:cNvSpPr txBox="1"/>
          <p:nvPr/>
        </p:nvSpPr>
        <p:spPr>
          <a:xfrm>
            <a:off x="4433104" y="462266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 action="ppaction://hlinksldjump"/>
              </a:rPr>
              <a:t>Return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56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				   Non-Newtonian power-law viscosity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Tube (Steady State)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17487" y="821210"/>
            <a:ext cx="8736253" cy="345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(Hagen-</a:t>
            </a:r>
            <a:r>
              <a:rPr lang="en-US" dirty="0" err="1"/>
              <a:t>Poisseuille</a:t>
            </a:r>
            <a:r>
              <a:rPr lang="en-US" dirty="0"/>
              <a:t> Flow)</a:t>
            </a:r>
          </a:p>
        </p:txBody>
      </p:sp>
      <p:pic>
        <p:nvPicPr>
          <p:cNvPr id="8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19" y="2129904"/>
            <a:ext cx="2768600" cy="279481"/>
          </a:xfrm>
          <a:prstGeom prst="rect">
            <a:avLst/>
          </a:prstGeom>
          <a:ln w="12700"/>
        </p:spPr>
      </p:pic>
      <p:sp>
        <p:nvSpPr>
          <p:cNvPr id="12" name="Shape 150"/>
          <p:cNvSpPr/>
          <p:nvPr/>
        </p:nvSpPr>
        <p:spPr>
          <a:xfrm rot="16200000">
            <a:off x="4629685" y="3036967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40C76F-179E-534D-8FB5-77EE2B41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860417"/>
            <a:ext cx="6529735" cy="2011269"/>
          </a:xfrm>
          <a:prstGeom prst="rect">
            <a:avLst/>
          </a:prstGeom>
        </p:spPr>
      </p:pic>
      <p:sp>
        <p:nvSpPr>
          <p:cNvPr id="25" name="Shape 138">
            <a:extLst>
              <a:ext uri="{FF2B5EF4-FFF2-40B4-BE49-F238E27FC236}">
                <a16:creationId xmlns:a16="http://schemas.microsoft.com/office/drawing/2014/main" id="{4FE95576-22EB-9046-AB91-CEBEF1EA8476}"/>
              </a:ext>
            </a:extLst>
          </p:cNvPr>
          <p:cNvSpPr/>
          <p:nvPr/>
        </p:nvSpPr>
        <p:spPr>
          <a:xfrm flipH="1">
            <a:off x="1081517" y="5348021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138">
            <a:extLst>
              <a:ext uri="{FF2B5EF4-FFF2-40B4-BE49-F238E27FC236}">
                <a16:creationId xmlns:a16="http://schemas.microsoft.com/office/drawing/2014/main" id="{A3AB3407-A544-884E-9E76-202C400F9F55}"/>
              </a:ext>
            </a:extLst>
          </p:cNvPr>
          <p:cNvSpPr/>
          <p:nvPr/>
        </p:nvSpPr>
        <p:spPr>
          <a:xfrm flipH="1">
            <a:off x="1720527" y="5310475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" name="Shape 138">
            <a:extLst>
              <a:ext uri="{FF2B5EF4-FFF2-40B4-BE49-F238E27FC236}">
                <a16:creationId xmlns:a16="http://schemas.microsoft.com/office/drawing/2014/main" id="{1E21BF77-3ECE-9148-9078-8C18D2C72443}"/>
              </a:ext>
            </a:extLst>
          </p:cNvPr>
          <p:cNvSpPr/>
          <p:nvPr/>
        </p:nvSpPr>
        <p:spPr>
          <a:xfrm flipH="1">
            <a:off x="2582465" y="5377730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" name="Shape 138">
            <a:extLst>
              <a:ext uri="{FF2B5EF4-FFF2-40B4-BE49-F238E27FC236}">
                <a16:creationId xmlns:a16="http://schemas.microsoft.com/office/drawing/2014/main" id="{9C68C4AE-2A03-8142-BC98-D27A025E2208}"/>
              </a:ext>
            </a:extLst>
          </p:cNvPr>
          <p:cNvSpPr/>
          <p:nvPr/>
        </p:nvSpPr>
        <p:spPr>
          <a:xfrm flipH="1">
            <a:off x="4792118" y="5377730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138">
            <a:extLst>
              <a:ext uri="{FF2B5EF4-FFF2-40B4-BE49-F238E27FC236}">
                <a16:creationId xmlns:a16="http://schemas.microsoft.com/office/drawing/2014/main" id="{F7346996-E29D-EC4A-8B29-1504A286D93A}"/>
              </a:ext>
            </a:extLst>
          </p:cNvPr>
          <p:cNvSpPr/>
          <p:nvPr/>
        </p:nvSpPr>
        <p:spPr>
          <a:xfrm flipH="1">
            <a:off x="5403235" y="5368697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" name="Shape 138">
            <a:extLst>
              <a:ext uri="{FF2B5EF4-FFF2-40B4-BE49-F238E27FC236}">
                <a16:creationId xmlns:a16="http://schemas.microsoft.com/office/drawing/2014/main" id="{56259665-B572-D14F-B7D7-2953E4F643A4}"/>
              </a:ext>
            </a:extLst>
          </p:cNvPr>
          <p:cNvSpPr/>
          <p:nvPr/>
        </p:nvSpPr>
        <p:spPr>
          <a:xfrm flipH="1">
            <a:off x="6071129" y="5339981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22674E-4C4C-AF4E-B2B2-5BF786D4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8" y="2719635"/>
            <a:ext cx="3495510" cy="960186"/>
          </a:xfrm>
          <a:prstGeom prst="rect">
            <a:avLst/>
          </a:prstGeom>
        </p:spPr>
      </p:pic>
      <p:sp>
        <p:nvSpPr>
          <p:cNvPr id="33" name="Shape 138">
            <a:extLst>
              <a:ext uri="{FF2B5EF4-FFF2-40B4-BE49-F238E27FC236}">
                <a16:creationId xmlns:a16="http://schemas.microsoft.com/office/drawing/2014/main" id="{0E3637AB-A069-1E41-9DAA-BD8E879D6486}"/>
              </a:ext>
            </a:extLst>
          </p:cNvPr>
          <p:cNvSpPr/>
          <p:nvPr/>
        </p:nvSpPr>
        <p:spPr>
          <a:xfrm flipH="1">
            <a:off x="628074" y="5339981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69EBE3D-E04B-F740-BF56-7B4178BDF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899" y="1137376"/>
            <a:ext cx="4910837" cy="17040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CF4DEC-E768-934D-9FBE-2B2B03D28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822" y="2909446"/>
            <a:ext cx="1310655" cy="788441"/>
          </a:xfrm>
          <a:prstGeom prst="rect">
            <a:avLst/>
          </a:prstGeom>
        </p:spPr>
      </p:pic>
      <p:sp>
        <p:nvSpPr>
          <p:cNvPr id="37" name="Shape 138">
            <a:extLst>
              <a:ext uri="{FF2B5EF4-FFF2-40B4-BE49-F238E27FC236}">
                <a16:creationId xmlns:a16="http://schemas.microsoft.com/office/drawing/2014/main" id="{6C502283-0107-B145-8781-DF8D2D032149}"/>
              </a:ext>
            </a:extLst>
          </p:cNvPr>
          <p:cNvSpPr/>
          <p:nvPr/>
        </p:nvSpPr>
        <p:spPr>
          <a:xfrm flipH="1">
            <a:off x="997887" y="3143925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8" name="Shape 138">
            <a:extLst>
              <a:ext uri="{FF2B5EF4-FFF2-40B4-BE49-F238E27FC236}">
                <a16:creationId xmlns:a16="http://schemas.microsoft.com/office/drawing/2014/main" id="{3359AEF6-D288-AC49-B6F7-81237DA24602}"/>
              </a:ext>
            </a:extLst>
          </p:cNvPr>
          <p:cNvSpPr/>
          <p:nvPr/>
        </p:nvSpPr>
        <p:spPr>
          <a:xfrm flipH="1">
            <a:off x="2061764" y="3157617"/>
            <a:ext cx="520701" cy="469900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tabLst/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75D8451-3125-6944-8FDE-6DCB723B6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029" y="1608655"/>
            <a:ext cx="1524557" cy="3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1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3" grpId="0" animBg="1" advAuto="0"/>
      <p:bldP spid="37" grpId="0" animBg="1" advAuto="0"/>
      <p:bldP spid="38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		Non-Newtonian power-law viscosity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		(z-direction momentum balance)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(Constitutive equation)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Tube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(Hagen-</a:t>
            </a:r>
            <a:r>
              <a:rPr lang="en-US" dirty="0" err="1"/>
              <a:t>Poisseuille</a:t>
            </a:r>
            <a:r>
              <a:rPr lang="en-US" dirty="0"/>
              <a:t> Flow)</a:t>
            </a:r>
          </a:p>
        </p:txBody>
      </p:sp>
      <p:pic>
        <p:nvPicPr>
          <p:cNvPr id="8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3429000"/>
            <a:ext cx="2768600" cy="279481"/>
          </a:xfrm>
          <a:prstGeom prst="rect">
            <a:avLst/>
          </a:prstGeom>
          <a:ln w="12700"/>
        </p:spPr>
      </p:pic>
      <p:pic>
        <p:nvPicPr>
          <p:cNvPr id="9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83" y="3378200"/>
            <a:ext cx="956734" cy="304800"/>
          </a:xfrm>
          <a:prstGeom prst="rect">
            <a:avLst/>
          </a:prstGeom>
          <a:ln w="12700"/>
        </p:spPr>
      </p:pic>
      <p:pic>
        <p:nvPicPr>
          <p:cNvPr id="10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86" y="3340100"/>
            <a:ext cx="1618227" cy="317500"/>
          </a:xfrm>
          <a:prstGeom prst="rect">
            <a:avLst/>
          </a:prstGeom>
          <a:ln w="12700"/>
        </p:spPr>
      </p:pic>
      <p:pic>
        <p:nvPicPr>
          <p:cNvPr id="11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85" y="3963998"/>
            <a:ext cx="1998493" cy="616136"/>
          </a:xfrm>
          <a:prstGeom prst="rect">
            <a:avLst/>
          </a:prstGeom>
          <a:ln w="12700"/>
        </p:spPr>
      </p:pic>
      <p:pic>
        <p:nvPicPr>
          <p:cNvPr id="12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808" y="3808435"/>
            <a:ext cx="2295008" cy="814078"/>
          </a:xfrm>
          <a:prstGeom prst="rect">
            <a:avLst/>
          </a:prstGeom>
          <a:ln w="12700"/>
        </p:spPr>
      </p:pic>
      <p:sp>
        <p:nvSpPr>
          <p:cNvPr id="13" name="Shape 163"/>
          <p:cNvSpPr/>
          <p:nvPr/>
        </p:nvSpPr>
        <p:spPr>
          <a:xfrm rot="16200000">
            <a:off x="2437057" y="4005366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EFB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4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82" y="4749079"/>
            <a:ext cx="2300236" cy="850900"/>
          </a:xfrm>
          <a:prstGeom prst="rect">
            <a:avLst/>
          </a:prstGeom>
          <a:ln w="12700"/>
        </p:spPr>
      </p:pic>
      <p:pic>
        <p:nvPicPr>
          <p:cNvPr id="15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5637" y="5047529"/>
            <a:ext cx="914400" cy="254000"/>
          </a:xfrm>
          <a:prstGeom prst="rect">
            <a:avLst/>
          </a:prstGeom>
          <a:ln w="12700"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5460F2-4F58-334B-AEA9-25F29ECE9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0" y="1280126"/>
            <a:ext cx="4910837" cy="1704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17180B-3168-E94F-8721-0380594BB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8653" y="2185097"/>
            <a:ext cx="3000449" cy="6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											Non-Newtonian power-law viscosity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Flow Through a Tube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(Hagen-</a:t>
            </a:r>
            <a:r>
              <a:rPr lang="en-US" dirty="0" err="1"/>
              <a:t>Poisseuille</a:t>
            </a:r>
            <a:r>
              <a:rPr lang="en-US" dirty="0"/>
              <a:t> Flow)</a:t>
            </a:r>
          </a:p>
        </p:txBody>
      </p:sp>
      <p:pic>
        <p:nvPicPr>
          <p:cNvPr id="8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76" y="3416300"/>
            <a:ext cx="3689048" cy="774700"/>
          </a:xfrm>
          <a:prstGeom prst="rect">
            <a:avLst/>
          </a:prstGeom>
          <a:ln w="12700"/>
        </p:spPr>
      </p:pic>
      <p:pic>
        <p:nvPicPr>
          <p:cNvPr id="9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3479800"/>
            <a:ext cx="4140200" cy="648098"/>
          </a:xfrm>
          <a:prstGeom prst="rect">
            <a:avLst/>
          </a:prstGeom>
          <a:ln w="12700"/>
        </p:spPr>
      </p:pic>
      <p:sp>
        <p:nvSpPr>
          <p:cNvPr id="10" name="Shape 175"/>
          <p:cNvSpPr/>
          <p:nvPr/>
        </p:nvSpPr>
        <p:spPr>
          <a:xfrm rot="16200000">
            <a:off x="4419600" y="3543299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1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3" y="4484970"/>
            <a:ext cx="4284134" cy="584200"/>
          </a:xfrm>
          <a:prstGeom prst="rect">
            <a:avLst/>
          </a:prstGeom>
          <a:ln w="12700"/>
        </p:spPr>
      </p:pic>
      <p:sp>
        <p:nvSpPr>
          <p:cNvPr id="12" name="Shape 177"/>
          <p:cNvSpPr/>
          <p:nvPr/>
        </p:nvSpPr>
        <p:spPr>
          <a:xfrm rot="16200000">
            <a:off x="4419840" y="4510369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13" name="Shape 178"/>
          <p:cNvSpPr/>
          <p:nvPr/>
        </p:nvSpPr>
        <p:spPr>
          <a:xfrm>
            <a:off x="4940540" y="4383370"/>
            <a:ext cx="4013200" cy="1422400"/>
          </a:xfrm>
          <a:prstGeom prst="rect">
            <a:avLst/>
          </a:prstGeom>
          <a:solidFill>
            <a:srgbClr val="C00000"/>
          </a:solidFill>
          <a:ln w="12700">
            <a:solidFill>
              <a:srgbClr val="FFFFFF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4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440" y="4484970"/>
            <a:ext cx="3784600" cy="1207714"/>
          </a:xfrm>
          <a:prstGeom prst="rect">
            <a:avLst/>
          </a:prstGeom>
          <a:ln w="12700"/>
        </p:spPr>
      </p:pic>
      <p:sp>
        <p:nvSpPr>
          <p:cNvPr id="15" name="TextBox 14"/>
          <p:cNvSpPr txBox="1"/>
          <p:nvPr/>
        </p:nvSpPr>
        <p:spPr>
          <a:xfrm>
            <a:off x="3830595" y="3286897"/>
            <a:ext cx="1664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Integrate</a:t>
            </a:r>
          </a:p>
          <a:p>
            <a:endParaRPr lang="en-US" sz="1400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non-slip condition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040067-2A93-1F4A-9585-7C6A6DE52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80" y="1280126"/>
            <a:ext cx="4910837" cy="1704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DCBB0-61E0-A14D-A5FC-38E5EE90C1DC}"/>
              </a:ext>
            </a:extLst>
          </p:cNvPr>
          <p:cNvSpPr txBox="1"/>
          <p:nvPr/>
        </p:nvSpPr>
        <p:spPr>
          <a:xfrm>
            <a:off x="3830595" y="534581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 action="ppaction://hlinksldjump"/>
              </a:rPr>
              <a:t>Return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4B0978-E164-A545-BE56-6FCEA4605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325" y="5238564"/>
            <a:ext cx="1379377" cy="6009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5CEC0-4187-E74A-8D6F-994B332B7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60" y="5196117"/>
            <a:ext cx="790355" cy="694554"/>
          </a:xfrm>
          <a:prstGeom prst="rect">
            <a:avLst/>
          </a:prstGeom>
        </p:spPr>
      </p:pic>
      <p:sp>
        <p:nvSpPr>
          <p:cNvPr id="19" name="Shape 177">
            <a:extLst>
              <a:ext uri="{FF2B5EF4-FFF2-40B4-BE49-F238E27FC236}">
                <a16:creationId xmlns:a16="http://schemas.microsoft.com/office/drawing/2014/main" id="{95A83AE3-58C2-DB4A-91F4-6C3F11219875}"/>
              </a:ext>
            </a:extLst>
          </p:cNvPr>
          <p:cNvSpPr/>
          <p:nvPr/>
        </p:nvSpPr>
        <p:spPr>
          <a:xfrm rot="16200000">
            <a:off x="1384740" y="5279017"/>
            <a:ext cx="292100" cy="533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7"/>
                </a:moveTo>
                <a:lnTo>
                  <a:pt x="5400" y="10797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97"/>
                </a:lnTo>
                <a:lnTo>
                  <a:pt x="21600" y="10797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/>
          <a:lstStyle/>
          <a:p>
            <a:pPr marL="40639" marR="40639" defTabSz="914400">
              <a:lnSpc>
                <a:spcPct val="100000"/>
              </a:lnSpc>
              <a:tabLst/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9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Professor Tim A. </a:t>
            </a:r>
            <a:r>
              <a:rPr lang="en-US" dirty="0" err="1"/>
              <a:t>Osswald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tosswald@wisc.edu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05919" y="2438949"/>
            <a:ext cx="2756372" cy="370154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/>
              <a:t>Robert (“Bob”) Byron Bird</a:t>
            </a:r>
          </a:p>
          <a:p>
            <a:pPr marL="0" indent="0" algn="ctr">
              <a:buNone/>
            </a:pPr>
            <a:r>
              <a:rPr lang="en-US" dirty="0"/>
              <a:t>1924-2020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Founder of the Field of Transport Phenomena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G_02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148380"/>
            <a:ext cx="3301655" cy="4402206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32913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Liquid Interphase Production (CLIP)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5" y="851062"/>
            <a:ext cx="7145867" cy="5041615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cxnSp>
        <p:nvCxnSpPr>
          <p:cNvPr id="7" name="Curved Connector 6"/>
          <p:cNvCxnSpPr/>
          <p:nvPr/>
        </p:nvCxnSpPr>
        <p:spPr>
          <a:xfrm>
            <a:off x="1678297" y="2372412"/>
            <a:ext cx="1733976" cy="144130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9234" y="2162652"/>
            <a:ext cx="66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Curved Connector 10"/>
          <p:cNvCxnSpPr/>
          <p:nvPr/>
        </p:nvCxnSpPr>
        <p:spPr>
          <a:xfrm rot="10800000" flipV="1">
            <a:off x="4583154" y="2732049"/>
            <a:ext cx="2252544" cy="102591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5698" y="2522288"/>
            <a:ext cx="96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Curing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81" y="2562843"/>
            <a:ext cx="241300" cy="215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722" y="2889152"/>
            <a:ext cx="190500" cy="215900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flipV="1">
            <a:off x="3795786" y="2035987"/>
            <a:ext cx="885466" cy="1053711"/>
          </a:xfrm>
          <a:prstGeom prst="downArrow">
            <a:avLst>
              <a:gd name="adj1" fmla="val 50000"/>
              <a:gd name="adj2" fmla="val 53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350" y="2363538"/>
            <a:ext cx="330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Laser Sintering (SLS)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4" y="1085744"/>
            <a:ext cx="7197009" cy="4815415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cxnSp>
        <p:nvCxnSpPr>
          <p:cNvPr id="7" name="Curved Connector 6"/>
          <p:cNvCxnSpPr/>
          <p:nvPr/>
        </p:nvCxnSpPr>
        <p:spPr>
          <a:xfrm rot="10800000" flipV="1">
            <a:off x="6255837" y="2813978"/>
            <a:ext cx="1486817" cy="44399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42653" y="2629312"/>
            <a:ext cx="15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Powder flow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079" y="2991998"/>
            <a:ext cx="228600" cy="215900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rot="16200000" flipH="1">
            <a:off x="1972809" y="1928204"/>
            <a:ext cx="2051752" cy="158545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24292" y="1174421"/>
            <a:ext cx="15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Melting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41" y="1536307"/>
            <a:ext cx="330200" cy="317500"/>
          </a:xfrm>
          <a:prstGeom prst="rect">
            <a:avLst/>
          </a:prstGeom>
        </p:spPr>
      </p:pic>
      <p:cxnSp>
        <p:nvCxnSpPr>
          <p:cNvPr id="19" name="Curved Connector 18"/>
          <p:cNvCxnSpPr/>
          <p:nvPr/>
        </p:nvCxnSpPr>
        <p:spPr>
          <a:xfrm>
            <a:off x="1240297" y="2399682"/>
            <a:ext cx="1862689" cy="134367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0002" y="1942078"/>
            <a:ext cx="194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Crystallization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94" y="2293719"/>
            <a:ext cx="279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Transport Phenomena (Balance Equations</a:t>
            </a:r>
            <a:r>
              <a:rPr lang="mr-IN" dirty="0"/>
              <a:t>–</a:t>
            </a:r>
            <a:r>
              <a:rPr lang="en-US" dirty="0"/>
              <a:t>“Bookkeeping”)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13" y="1464653"/>
            <a:ext cx="1025473" cy="46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8" y="3262332"/>
            <a:ext cx="3120894" cy="742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494" y="3339910"/>
            <a:ext cx="2935510" cy="714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9968" y="2829881"/>
            <a:ext cx="36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Generalized Newtonian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7644" y="2837047"/>
            <a:ext cx="195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Newtonian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23847" y="1059658"/>
            <a:ext cx="41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Continuity Equation (</a:t>
            </a:r>
            <a:r>
              <a:rPr lang="en-US" b="1" dirty="0">
                <a:solidFill>
                  <a:srgbClr val="FF0000"/>
                </a:solidFill>
                <a:hlinkClick r:id="rId6" action="ppaction://hlinksldjump"/>
              </a:rPr>
              <a:t>Mass Balance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79700" y="2381441"/>
            <a:ext cx="477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Momentum Equation (Force Balance)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9700" y="4532295"/>
            <a:ext cx="419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Energy Equation </a:t>
            </a:r>
            <a:r>
              <a:rPr lang="en-US" b="1">
                <a:solidFill>
                  <a:srgbClr val="FF0000"/>
                </a:solidFill>
              </a:rPr>
              <a:t>(Energy Balance)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488" y="3374383"/>
            <a:ext cx="1727251" cy="5532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65486" y="2844320"/>
            <a:ext cx="195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Solids (Powder)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7DFFD-8AF0-6145-B1E1-8B559A0FB2F7}"/>
              </a:ext>
            </a:extLst>
          </p:cNvPr>
          <p:cNvSpPr txBox="1"/>
          <p:nvPr/>
        </p:nvSpPr>
        <p:spPr>
          <a:xfrm>
            <a:off x="-32439" y="4651435"/>
            <a:ext cx="166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 action="ppaction://hlinksldjump"/>
              </a:rPr>
              <a:t>Material Derivative</a:t>
            </a:r>
          </a:p>
          <a:p>
            <a:r>
              <a:rPr lang="en-US" sz="1200" dirty="0">
                <a:hlinkClick r:id="rId8" action="ppaction://hlinksldjump"/>
              </a:rPr>
              <a:t>Substantial Derivative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2323D9-D8FC-F749-A5BA-22A00794C8B1}"/>
              </a:ext>
            </a:extLst>
          </p:cNvPr>
          <p:cNvCxnSpPr/>
          <p:nvPr/>
        </p:nvCxnSpPr>
        <p:spPr>
          <a:xfrm>
            <a:off x="590309" y="4004747"/>
            <a:ext cx="0" cy="610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BA354A-E1EB-8C47-84A2-538003BB9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2047" y="5175250"/>
            <a:ext cx="4779905" cy="52797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255900-2D9C-EE4A-B60E-0DE2B0DF9772}"/>
              </a:ext>
            </a:extLst>
          </p:cNvPr>
          <p:cNvCxnSpPr>
            <a:cxnSpLocks/>
          </p:cNvCxnSpPr>
          <p:nvPr/>
        </p:nvCxnSpPr>
        <p:spPr>
          <a:xfrm flipV="1">
            <a:off x="6269409" y="4976288"/>
            <a:ext cx="623189" cy="273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2AF78D-5201-7647-A7B1-2A49766A3591}"/>
              </a:ext>
            </a:extLst>
          </p:cNvPr>
          <p:cNvSpPr txBox="1"/>
          <p:nvPr/>
        </p:nvSpPr>
        <p:spPr>
          <a:xfrm>
            <a:off x="6851507" y="478682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Viscous Heating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26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Continuity Equation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1" y="1014596"/>
            <a:ext cx="1400044" cy="630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8" y="3271972"/>
            <a:ext cx="8290759" cy="2209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30" y="2042592"/>
            <a:ext cx="2024286" cy="8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Momentum Equation (Newtonian Fluid,                    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4" y="1735600"/>
            <a:ext cx="6278137" cy="4108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81" y="888263"/>
            <a:ext cx="3481785" cy="847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69" y="277169"/>
            <a:ext cx="1293696" cy="311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A0E91-F4E0-3042-8DED-D30E0F1E3651}"/>
              </a:ext>
            </a:extLst>
          </p:cNvPr>
          <p:cNvSpPr txBox="1"/>
          <p:nvPr/>
        </p:nvSpPr>
        <p:spPr>
          <a:xfrm>
            <a:off x="7804386" y="1735600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 action="ppaction://hlinksldjump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6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9590" y="116632"/>
            <a:ext cx="8264410" cy="602506"/>
          </a:xfrm>
        </p:spPr>
        <p:txBody>
          <a:bodyPr/>
          <a:lstStyle/>
          <a:p>
            <a:r>
              <a:rPr lang="en-US" dirty="0"/>
              <a:t>Momentum Equation (Generalized Newtonian Fluid)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217488" y="5765372"/>
            <a:ext cx="8736251" cy="15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Osswald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55" y="1737458"/>
            <a:ext cx="6465270" cy="4180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31" y="797936"/>
            <a:ext cx="3618229" cy="860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A4D29-A456-0F42-8FBC-34F86F58DDAC}"/>
              </a:ext>
            </a:extLst>
          </p:cNvPr>
          <p:cNvSpPr txBox="1"/>
          <p:nvPr/>
        </p:nvSpPr>
        <p:spPr>
          <a:xfrm>
            <a:off x="7951808" y="2210765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 action="ppaction://hlinksldjump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8278275"/>
      </p:ext>
    </p:extLst>
  </p:cSld>
  <p:clrMapOvr>
    <a:masterClrMapping/>
  </p:clrMapOvr>
</p:sld>
</file>

<file path=ppt/theme/theme1.xml><?xml version="1.0" encoding="utf-8"?>
<a:theme xmlns:a="http://schemas.openxmlformats.org/drawingml/2006/main" name="PEC Master">
  <a:themeElements>
    <a:clrScheme name="PEC Color Palette">
      <a:dk1>
        <a:sysClr val="windowText" lastClr="000000"/>
      </a:dk1>
      <a:lt1>
        <a:sysClr val="window" lastClr="FFFFFF"/>
      </a:lt1>
      <a:dk2>
        <a:srgbClr val="B70101"/>
      </a:dk2>
      <a:lt2>
        <a:srgbClr val="E7D9C1"/>
      </a:lt2>
      <a:accent1>
        <a:srgbClr val="660000"/>
      </a:accent1>
      <a:accent2>
        <a:srgbClr val="990000"/>
      </a:accent2>
      <a:accent3>
        <a:srgbClr val="AC0809"/>
      </a:accent3>
      <a:accent4>
        <a:srgbClr val="C8C5BB"/>
      </a:accent4>
      <a:accent5>
        <a:srgbClr val="CACCBD"/>
      </a:accent5>
      <a:accent6>
        <a:srgbClr val="DDDAC7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PEC_2016_4x3" id="{46484EFC-1C7D-C148-8804-14D080A9B673}" vid="{D503EE4C-2989-0745-A811-305ED498E2F0}"/>
    </a:ext>
  </a:extLst>
</a:theme>
</file>

<file path=ppt/theme/theme2.xml><?xml version="1.0" encoding="utf-8"?>
<a:theme xmlns:a="http://schemas.openxmlformats.org/drawingml/2006/main" name="PEC_PPT-template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triangle" w="lg" len="lg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triangle" w="lg" len="lg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Topcon Talk_v2</Template>
  <TotalTime>40892</TotalTime>
  <Words>451</Words>
  <Application>Microsoft Macintosh PowerPoint</Application>
  <PresentationFormat>On-screen Show (4:3)</PresentationFormat>
  <Paragraphs>117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Helvetica</vt:lpstr>
      <vt:lpstr>Symbol</vt:lpstr>
      <vt:lpstr>Wingdings</vt:lpstr>
      <vt:lpstr>PEC Master</vt:lpstr>
      <vt:lpstr>PEC_PPT-template</vt:lpstr>
      <vt:lpstr>PowerPoint Presentation</vt:lpstr>
      <vt:lpstr>Additive Manufacturing</vt:lpstr>
      <vt:lpstr>Founder of the Field of Transport Phenomena</vt:lpstr>
      <vt:lpstr>Continuous Liquid Interphase Production (CLIP)</vt:lpstr>
      <vt:lpstr>Selective Laser Sintering (SLS)</vt:lpstr>
      <vt:lpstr>Transport Phenomena (Balance Equations–“Bookkeeping”)</vt:lpstr>
      <vt:lpstr>Continuity Equation</vt:lpstr>
      <vt:lpstr>Momentum Equation (Newtonian Fluid,                    )</vt:lpstr>
      <vt:lpstr>Momentum Equation (Generalized Newtonian Fluid)</vt:lpstr>
      <vt:lpstr>Momentum Equation (Solids)</vt:lpstr>
      <vt:lpstr>Energy Equation</vt:lpstr>
      <vt:lpstr>Constitutive Equations</vt:lpstr>
      <vt:lpstr>Constitutive Equations</vt:lpstr>
      <vt:lpstr>PowerPoint Presentation</vt:lpstr>
      <vt:lpstr>Additive Manufacturing</vt:lpstr>
      <vt:lpstr>Continuity Equation</vt:lpstr>
      <vt:lpstr>Material Derivative (Substantial Derivative)</vt:lpstr>
      <vt:lpstr>Energy Balance (Viscous Heating)</vt:lpstr>
      <vt:lpstr>Pressure Flow Through a Slit (Newtonian Viscosity)</vt:lpstr>
      <vt:lpstr>Pressure Flow Through a Slit</vt:lpstr>
      <vt:lpstr>Pressure Flow Through a Slit</vt:lpstr>
      <vt:lpstr>Pressure Flow Through a Slit</vt:lpstr>
      <vt:lpstr>Pressure Flow Through a Tube (Steady State) </vt:lpstr>
      <vt:lpstr>Pressure Flow Through a Tube</vt:lpstr>
      <vt:lpstr>Pressure Flow Through a Tube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Christian Schafer</dc:creator>
  <cp:keywords/>
  <dc:description/>
  <cp:lastModifiedBy>Tim Osswald</cp:lastModifiedBy>
  <cp:revision>152</cp:revision>
  <cp:lastPrinted>2019-01-24T15:20:19Z</cp:lastPrinted>
  <dcterms:created xsi:type="dcterms:W3CDTF">2016-03-15T20:50:34Z</dcterms:created>
  <dcterms:modified xsi:type="dcterms:W3CDTF">2021-03-01T16:27:00Z</dcterms:modified>
  <cp:category/>
</cp:coreProperties>
</file>